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4"/>
  </p:sldMasterIdLst>
  <p:notesMasterIdLst>
    <p:notesMasterId r:id="rId35"/>
  </p:notesMasterIdLst>
  <p:sldIdLst>
    <p:sldId id="282" r:id="rId5"/>
    <p:sldId id="256" r:id="rId6"/>
    <p:sldId id="257" r:id="rId7"/>
    <p:sldId id="274" r:id="rId8"/>
    <p:sldId id="258" r:id="rId9"/>
    <p:sldId id="261" r:id="rId10"/>
    <p:sldId id="260" r:id="rId11"/>
    <p:sldId id="262" r:id="rId12"/>
    <p:sldId id="263" r:id="rId13"/>
    <p:sldId id="265" r:id="rId14"/>
    <p:sldId id="259" r:id="rId15"/>
    <p:sldId id="272" r:id="rId16"/>
    <p:sldId id="266" r:id="rId17"/>
    <p:sldId id="269" r:id="rId18"/>
    <p:sldId id="286" r:id="rId19"/>
    <p:sldId id="268" r:id="rId20"/>
    <p:sldId id="271" r:id="rId21"/>
    <p:sldId id="285" r:id="rId22"/>
    <p:sldId id="287" r:id="rId23"/>
    <p:sldId id="273" r:id="rId24"/>
    <p:sldId id="275" r:id="rId25"/>
    <p:sldId id="276" r:id="rId26"/>
    <p:sldId id="277" r:id="rId27"/>
    <p:sldId id="278" r:id="rId28"/>
    <p:sldId id="279" r:id="rId29"/>
    <p:sldId id="280" r:id="rId30"/>
    <p:sldId id="281" r:id="rId31"/>
    <p:sldId id="283" r:id="rId32"/>
    <p:sldId id="284" r:id="rId33"/>
    <p:sldId id="267" r:id="rId3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C85A"/>
    <a:srgbClr val="9ED6B7"/>
    <a:srgbClr val="FFFFFF"/>
    <a:srgbClr val="CC5C00"/>
    <a:srgbClr val="FAB03B"/>
    <a:srgbClr val="54474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250F48F-BCB7-4F81-8DD0-5FB12C25C08D}" v="26" vWet="28" dt="2024-05-10T09:18:06.479"/>
    <p1510:client id="{C8666C7C-71B4-4E80-ADB4-B9EE9B7D53CC}" v="100" dt="2024-05-10T09:19:47.326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>
        <p:scale>
          <a:sx n="1" d="2"/>
          <a:sy n="1" d="2"/>
        </p:scale>
        <p:origin x="0" y="0"/>
      </p:cViewPr>
      <p:guideLst/>
    </p:cSldViewPr>
  </p:slide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tableStyles" Target="tableStyles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viewProps" Target="viewProps.xml"/><Relationship Id="rId40" Type="http://schemas.microsoft.com/office/2016/11/relationships/changesInfo" Target="changesInfos/changesInfo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notesMaster" Target="notesMasters/notesMaster1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Verhoeven, Lennart | Welcome Center Food Valley" userId="f9ca6cb0-529d-4d9a-bd13-119eedbe956a" providerId="ADAL" clId="{6250F48F-BCB7-4F81-8DD0-5FB12C25C08D}"/>
    <pc:docChg chg="custSel modSld">
      <pc:chgData name="Verhoeven, Lennart | Welcome Center Food Valley" userId="f9ca6cb0-529d-4d9a-bd13-119eedbe956a" providerId="ADAL" clId="{6250F48F-BCB7-4F81-8DD0-5FB12C25C08D}" dt="2024-05-10T09:17:05.495" v="348" actId="20577"/>
      <pc:docMkLst>
        <pc:docMk/>
      </pc:docMkLst>
      <pc:sldChg chg="modSp mod">
        <pc:chgData name="Verhoeven, Lennart | Welcome Center Food Valley" userId="f9ca6cb0-529d-4d9a-bd13-119eedbe956a" providerId="ADAL" clId="{6250F48F-BCB7-4F81-8DD0-5FB12C25C08D}" dt="2024-05-10T09:17:05.495" v="348" actId="20577"/>
        <pc:sldMkLst>
          <pc:docMk/>
          <pc:sldMk cId="4083576219" sldId="273"/>
        </pc:sldMkLst>
        <pc:spChg chg="mod">
          <ac:chgData name="Verhoeven, Lennart | Welcome Center Food Valley" userId="f9ca6cb0-529d-4d9a-bd13-119eedbe956a" providerId="ADAL" clId="{6250F48F-BCB7-4F81-8DD0-5FB12C25C08D}" dt="2024-05-10T09:17:05.495" v="348" actId="20577"/>
          <ac:spMkLst>
            <pc:docMk/>
            <pc:sldMk cId="4083576219" sldId="273"/>
            <ac:spMk id="7" creationId="{E51DB66B-20EA-EF39-5946-6D0C1757EB0A}"/>
          </ac:spMkLst>
        </pc:spChg>
      </pc:sldChg>
      <pc:sldChg chg="addSp delSp modSp mod delAnim">
        <pc:chgData name="Verhoeven, Lennart | Welcome Center Food Valley" userId="f9ca6cb0-529d-4d9a-bd13-119eedbe956a" providerId="ADAL" clId="{6250F48F-BCB7-4F81-8DD0-5FB12C25C08D}" dt="2024-05-10T08:52:06.886" v="326" actId="1076"/>
        <pc:sldMkLst>
          <pc:docMk/>
          <pc:sldMk cId="2473271690" sldId="275"/>
        </pc:sldMkLst>
        <pc:graphicFrameChg chg="add mod modGraphic">
          <ac:chgData name="Verhoeven, Lennart | Welcome Center Food Valley" userId="f9ca6cb0-529d-4d9a-bd13-119eedbe956a" providerId="ADAL" clId="{6250F48F-BCB7-4F81-8DD0-5FB12C25C08D}" dt="2024-05-10T08:52:06.886" v="326" actId="1076"/>
          <ac:graphicFrameMkLst>
            <pc:docMk/>
            <pc:sldMk cId="2473271690" sldId="275"/>
            <ac:graphicFrameMk id="9" creationId="{4D810D17-0EBD-B2F6-306E-A807F02BCCFA}"/>
          </ac:graphicFrameMkLst>
        </pc:graphicFrameChg>
        <pc:picChg chg="del">
          <ac:chgData name="Verhoeven, Lennart | Welcome Center Food Valley" userId="f9ca6cb0-529d-4d9a-bd13-119eedbe956a" providerId="ADAL" clId="{6250F48F-BCB7-4F81-8DD0-5FB12C25C08D}" dt="2024-05-10T08:51:59.248" v="325" actId="478"/>
          <ac:picMkLst>
            <pc:docMk/>
            <pc:sldMk cId="2473271690" sldId="275"/>
            <ac:picMk id="6" creationId="{FB0F4E27-BC2E-21DD-5396-5FFDBF39AC49}"/>
          </ac:picMkLst>
        </pc:picChg>
      </pc:sldChg>
    </pc:docChg>
  </pc:docChgLst>
  <pc:docChgLst>
    <pc:chgData name="Boer, Bas de | Welcome Center Food Valley" userId="226ad185-feec-40e1-9e12-31aaaa2d23b3" providerId="ADAL" clId="{C8666C7C-71B4-4E80-ADB4-B9EE9B7D53CC}"/>
    <pc:docChg chg="undo custSel modSld sldOrd">
      <pc:chgData name="Boer, Bas de | Welcome Center Food Valley" userId="226ad185-feec-40e1-9e12-31aaaa2d23b3" providerId="ADAL" clId="{C8666C7C-71B4-4E80-ADB4-B9EE9B7D53CC}" dt="2024-05-10T09:19:47.326" v="96" actId="20577"/>
      <pc:docMkLst>
        <pc:docMk/>
      </pc:docMkLst>
      <pc:sldChg chg="addSp delSp modSp mod modTransition delAnim modAnim">
        <pc:chgData name="Boer, Bas de | Welcome Center Food Valley" userId="226ad185-feec-40e1-9e12-31aaaa2d23b3" providerId="ADAL" clId="{C8666C7C-71B4-4E80-ADB4-B9EE9B7D53CC}" dt="2024-05-10T09:18:05.252" v="78"/>
        <pc:sldMkLst>
          <pc:docMk/>
          <pc:sldMk cId="4207771104" sldId="271"/>
        </pc:sldMkLst>
        <pc:spChg chg="mod">
          <ac:chgData name="Boer, Bas de | Welcome Center Food Valley" userId="226ad185-feec-40e1-9e12-31aaaa2d23b3" providerId="ADAL" clId="{C8666C7C-71B4-4E80-ADB4-B9EE9B7D53CC}" dt="2024-05-10T09:14:42.719" v="72" actId="20577"/>
          <ac:spMkLst>
            <pc:docMk/>
            <pc:sldMk cId="4207771104" sldId="271"/>
            <ac:spMk id="7" creationId="{E51DB66B-20EA-EF39-5946-6D0C1757EB0A}"/>
          </ac:spMkLst>
        </pc:spChg>
        <pc:picChg chg="del">
          <ac:chgData name="Boer, Bas de | Welcome Center Food Valley" userId="226ad185-feec-40e1-9e12-31aaaa2d23b3" providerId="ADAL" clId="{C8666C7C-71B4-4E80-ADB4-B9EE9B7D53CC}" dt="2024-05-10T09:10:44.547" v="9" actId="478"/>
          <ac:picMkLst>
            <pc:docMk/>
            <pc:sldMk cId="4207771104" sldId="271"/>
            <ac:picMk id="8" creationId="{3993B53B-8BF5-5639-D46C-93807A1B37A8}"/>
          </ac:picMkLst>
        </pc:picChg>
        <pc:picChg chg="add mod modCrop">
          <ac:chgData name="Boer, Bas de | Welcome Center Food Valley" userId="226ad185-feec-40e1-9e12-31aaaa2d23b3" providerId="ADAL" clId="{C8666C7C-71B4-4E80-ADB4-B9EE9B7D53CC}" dt="2024-05-10T09:11:45.114" v="69" actId="14861"/>
          <ac:picMkLst>
            <pc:docMk/>
            <pc:sldMk cId="4207771104" sldId="271"/>
            <ac:picMk id="11" creationId="{8B785160-07A7-B363-DE2A-20120C1C4F89}"/>
          </ac:picMkLst>
        </pc:picChg>
      </pc:sldChg>
      <pc:sldChg chg="modSp mod ord">
        <pc:chgData name="Boer, Bas de | Welcome Center Food Valley" userId="226ad185-feec-40e1-9e12-31aaaa2d23b3" providerId="ADAL" clId="{C8666C7C-71B4-4E80-ADB4-B9EE9B7D53CC}" dt="2024-05-10T09:19:47.326" v="96" actId="20577"/>
        <pc:sldMkLst>
          <pc:docMk/>
          <pc:sldMk cId="2181153774" sldId="285"/>
        </pc:sldMkLst>
        <pc:spChg chg="mod">
          <ac:chgData name="Boer, Bas de | Welcome Center Food Valley" userId="226ad185-feec-40e1-9e12-31aaaa2d23b3" providerId="ADAL" clId="{C8666C7C-71B4-4E80-ADB4-B9EE9B7D53CC}" dt="2024-05-10T09:19:42.407" v="93" actId="20577"/>
          <ac:spMkLst>
            <pc:docMk/>
            <pc:sldMk cId="2181153774" sldId="285"/>
            <ac:spMk id="3" creationId="{4C3F7380-5874-C098-E7B4-37C9CB3A207A}"/>
          </ac:spMkLst>
        </pc:spChg>
        <pc:spChg chg="mod">
          <ac:chgData name="Boer, Bas de | Welcome Center Food Valley" userId="226ad185-feec-40e1-9e12-31aaaa2d23b3" providerId="ADAL" clId="{C8666C7C-71B4-4E80-ADB4-B9EE9B7D53CC}" dt="2024-05-10T09:19:47.326" v="96" actId="20577"/>
          <ac:spMkLst>
            <pc:docMk/>
            <pc:sldMk cId="2181153774" sldId="285"/>
            <ac:spMk id="7" creationId="{E51DB66B-20EA-EF39-5946-6D0C1757EB0A}"/>
          </ac:spMkLst>
        </pc:spChg>
      </pc:sld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6_1">
  <dgm:title val=""/>
  <dgm:desc val=""/>
  <dgm:catLst>
    <dgm:cat type="accent6" pri="11100"/>
  </dgm:catLst>
  <dgm:styleLbl name="node0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6">
        <a:alpha val="4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F31A44C-6634-4353-BC0A-3AE4AA8F772B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4A90C6F9-4B79-453E-82DE-FB4AE9A07968}">
      <dgm:prSet custT="1"/>
      <dgm:spPr>
        <a:solidFill>
          <a:schemeClr val="bg1"/>
        </a:solidFill>
        <a:ln w="25400">
          <a:solidFill>
            <a:srgbClr val="00C85A"/>
          </a:solidFill>
        </a:ln>
      </dgm:spPr>
      <dgm:t>
        <a:bodyPr/>
        <a:lstStyle/>
        <a:p>
          <a:r>
            <a:rPr lang="nl-NL" sz="1800">
              <a:solidFill>
                <a:srgbClr val="544740"/>
              </a:solidFill>
              <a:latin typeface="Roboto" panose="02000000000000000000" pitchFamily="2" charset="0"/>
              <a:ea typeface="Roboto" panose="02000000000000000000" pitchFamily="2" charset="0"/>
            </a:rPr>
            <a:t>Wat doet WCFV voor WUR</a:t>
          </a:r>
          <a:endParaRPr lang="en-US" sz="1800">
            <a:solidFill>
              <a:srgbClr val="544740"/>
            </a:solidFill>
            <a:latin typeface="Roboto" panose="02000000000000000000" pitchFamily="2" charset="0"/>
            <a:ea typeface="Roboto" panose="02000000000000000000" pitchFamily="2" charset="0"/>
          </a:endParaRPr>
        </a:p>
      </dgm:t>
    </dgm:pt>
    <dgm:pt modelId="{676E969B-74F6-49C7-82A5-1DACDEA7AEA0}" type="parTrans" cxnId="{272FF56C-6E84-4816-A037-A423AB948768}">
      <dgm:prSet/>
      <dgm:spPr/>
      <dgm:t>
        <a:bodyPr/>
        <a:lstStyle/>
        <a:p>
          <a:endParaRPr lang="en-US"/>
        </a:p>
      </dgm:t>
    </dgm:pt>
    <dgm:pt modelId="{B9E43DF7-EF21-46C6-92DE-DF79895D4B44}" type="sibTrans" cxnId="{272FF56C-6E84-4816-A037-A423AB948768}">
      <dgm:prSet/>
      <dgm:spPr/>
      <dgm:t>
        <a:bodyPr/>
        <a:lstStyle/>
        <a:p>
          <a:endParaRPr lang="en-US"/>
        </a:p>
      </dgm:t>
    </dgm:pt>
    <dgm:pt modelId="{C3A6A6EF-9898-4EB7-8F16-E0EFDD7C2815}">
      <dgm:prSet custT="1"/>
      <dgm:spPr>
        <a:solidFill>
          <a:schemeClr val="bg1"/>
        </a:solidFill>
        <a:ln w="25400">
          <a:solidFill>
            <a:srgbClr val="00C85A"/>
          </a:solidFill>
        </a:ln>
      </dgm:spPr>
      <dgm:t>
        <a:bodyPr/>
        <a:lstStyle/>
        <a:p>
          <a:r>
            <a:rPr lang="nl-NL" sz="1800">
              <a:solidFill>
                <a:srgbClr val="544740"/>
              </a:solidFill>
              <a:latin typeface="Roboto" panose="02000000000000000000" pitchFamily="2" charset="0"/>
              <a:ea typeface="Roboto" panose="02000000000000000000" pitchFamily="2" charset="0"/>
            </a:rPr>
            <a:t>Immigratiewetgeving</a:t>
          </a:r>
          <a:endParaRPr lang="en-US" sz="1800">
            <a:solidFill>
              <a:srgbClr val="544740"/>
            </a:solidFill>
            <a:latin typeface="Roboto" panose="02000000000000000000" pitchFamily="2" charset="0"/>
            <a:ea typeface="Roboto" panose="02000000000000000000" pitchFamily="2" charset="0"/>
          </a:endParaRPr>
        </a:p>
      </dgm:t>
    </dgm:pt>
    <dgm:pt modelId="{4E38A848-B664-4C84-A801-64D6E72F5260}" type="parTrans" cxnId="{255596FC-413C-4563-ACB7-0078063DAAE3}">
      <dgm:prSet/>
      <dgm:spPr/>
      <dgm:t>
        <a:bodyPr/>
        <a:lstStyle/>
        <a:p>
          <a:endParaRPr lang="en-US"/>
        </a:p>
      </dgm:t>
    </dgm:pt>
    <dgm:pt modelId="{875B02EF-3B23-452E-AE97-F38871A2E03A}" type="sibTrans" cxnId="{255596FC-413C-4563-ACB7-0078063DAAE3}">
      <dgm:prSet/>
      <dgm:spPr/>
      <dgm:t>
        <a:bodyPr/>
        <a:lstStyle/>
        <a:p>
          <a:endParaRPr lang="en-US"/>
        </a:p>
      </dgm:t>
    </dgm:pt>
    <dgm:pt modelId="{78CC1E96-8DB3-41AE-A0C3-D51D81C52E6C}">
      <dgm:prSet custT="1"/>
      <dgm:spPr>
        <a:solidFill>
          <a:schemeClr val="bg1"/>
        </a:solidFill>
        <a:ln w="25400">
          <a:solidFill>
            <a:srgbClr val="00C85A"/>
          </a:solidFill>
        </a:ln>
      </dgm:spPr>
      <dgm:t>
        <a:bodyPr/>
        <a:lstStyle/>
        <a:p>
          <a:r>
            <a:rPr lang="nl-NL" sz="1800">
              <a:solidFill>
                <a:srgbClr val="544740"/>
              </a:solidFill>
              <a:latin typeface="Roboto" panose="02000000000000000000" pitchFamily="2" charset="0"/>
              <a:ea typeface="Roboto" panose="02000000000000000000" pitchFamily="2" charset="0"/>
            </a:rPr>
            <a:t>De internationale medewerker bij WUR</a:t>
          </a:r>
          <a:endParaRPr lang="en-US" sz="1800">
            <a:solidFill>
              <a:srgbClr val="544740"/>
            </a:solidFill>
            <a:latin typeface="Roboto" panose="02000000000000000000" pitchFamily="2" charset="0"/>
            <a:ea typeface="Roboto" panose="02000000000000000000" pitchFamily="2" charset="0"/>
          </a:endParaRPr>
        </a:p>
      </dgm:t>
    </dgm:pt>
    <dgm:pt modelId="{B4F0DD9C-883F-4FF8-B52C-8B2C0F78BF3C}" type="parTrans" cxnId="{A86B69AA-8086-4D2A-99FC-272A143CA5DF}">
      <dgm:prSet/>
      <dgm:spPr/>
      <dgm:t>
        <a:bodyPr/>
        <a:lstStyle/>
        <a:p>
          <a:endParaRPr lang="en-US"/>
        </a:p>
      </dgm:t>
    </dgm:pt>
    <dgm:pt modelId="{3D808C38-49E7-4346-A686-F95B3F92F359}" type="sibTrans" cxnId="{A86B69AA-8086-4D2A-99FC-272A143CA5DF}">
      <dgm:prSet/>
      <dgm:spPr/>
      <dgm:t>
        <a:bodyPr/>
        <a:lstStyle/>
        <a:p>
          <a:endParaRPr lang="en-US"/>
        </a:p>
      </dgm:t>
    </dgm:pt>
    <dgm:pt modelId="{1F437481-7988-40CD-B941-EE254B23F4C1}">
      <dgm:prSet custT="1"/>
      <dgm:spPr>
        <a:solidFill>
          <a:schemeClr val="bg1"/>
        </a:solidFill>
        <a:ln w="25400">
          <a:solidFill>
            <a:srgbClr val="00C85A"/>
          </a:solidFill>
        </a:ln>
      </dgm:spPr>
      <dgm:t>
        <a:bodyPr/>
        <a:lstStyle/>
        <a:p>
          <a:r>
            <a:rPr lang="nl-NL" sz="1800">
              <a:solidFill>
                <a:srgbClr val="544740"/>
              </a:solidFill>
              <a:latin typeface="Roboto" panose="02000000000000000000" pitchFamily="2" charset="0"/>
              <a:ea typeface="Roboto" panose="02000000000000000000" pitchFamily="2" charset="0"/>
            </a:rPr>
            <a:t>Actualiteiten</a:t>
          </a:r>
          <a:endParaRPr lang="en-US" sz="1800">
            <a:solidFill>
              <a:srgbClr val="544740"/>
            </a:solidFill>
            <a:latin typeface="Roboto" panose="02000000000000000000" pitchFamily="2" charset="0"/>
            <a:ea typeface="Roboto" panose="02000000000000000000" pitchFamily="2" charset="0"/>
          </a:endParaRPr>
        </a:p>
      </dgm:t>
    </dgm:pt>
    <dgm:pt modelId="{E53CF7F5-EA03-47F4-AAC8-F70EF3FE2655}" type="parTrans" cxnId="{C5C82772-B818-4239-87A4-530E585F6FDF}">
      <dgm:prSet/>
      <dgm:spPr/>
      <dgm:t>
        <a:bodyPr/>
        <a:lstStyle/>
        <a:p>
          <a:endParaRPr lang="en-US"/>
        </a:p>
      </dgm:t>
    </dgm:pt>
    <dgm:pt modelId="{B141E12F-25D9-4FF0-84D1-92458EFF9A06}" type="sibTrans" cxnId="{C5C82772-B818-4239-87A4-530E585F6FDF}">
      <dgm:prSet/>
      <dgm:spPr/>
      <dgm:t>
        <a:bodyPr/>
        <a:lstStyle/>
        <a:p>
          <a:endParaRPr lang="en-US"/>
        </a:p>
      </dgm:t>
    </dgm:pt>
    <dgm:pt modelId="{FCAE3BF9-E534-4217-9B12-BEB8CB5FABF7}">
      <dgm:prSet custT="1"/>
      <dgm:spPr>
        <a:solidFill>
          <a:schemeClr val="bg1"/>
        </a:solidFill>
        <a:ln w="25400">
          <a:solidFill>
            <a:srgbClr val="00C85A"/>
          </a:solidFill>
        </a:ln>
      </dgm:spPr>
      <dgm:t>
        <a:bodyPr/>
        <a:lstStyle/>
        <a:p>
          <a:r>
            <a:rPr lang="nl-NL" sz="1800">
              <a:solidFill>
                <a:srgbClr val="544740"/>
              </a:solidFill>
              <a:latin typeface="Roboto" panose="02000000000000000000" pitchFamily="2" charset="0"/>
              <a:ea typeface="Roboto" panose="02000000000000000000" pitchFamily="2" charset="0"/>
            </a:rPr>
            <a:t>Nieuwe dienstverlening Welcome Center</a:t>
          </a:r>
          <a:endParaRPr lang="en-US" sz="1800">
            <a:solidFill>
              <a:srgbClr val="544740"/>
            </a:solidFill>
            <a:latin typeface="Roboto" panose="02000000000000000000" pitchFamily="2" charset="0"/>
            <a:ea typeface="Roboto" panose="02000000000000000000" pitchFamily="2" charset="0"/>
          </a:endParaRPr>
        </a:p>
      </dgm:t>
    </dgm:pt>
    <dgm:pt modelId="{0DA95BBA-BCFF-4965-80EC-C4833E288331}" type="parTrans" cxnId="{C109C990-3AFD-4AD2-B711-971CDB26C566}">
      <dgm:prSet/>
      <dgm:spPr/>
      <dgm:t>
        <a:bodyPr/>
        <a:lstStyle/>
        <a:p>
          <a:endParaRPr lang="en-US"/>
        </a:p>
      </dgm:t>
    </dgm:pt>
    <dgm:pt modelId="{FF29B5DC-2B35-44E2-B982-538FDD120AE7}" type="sibTrans" cxnId="{C109C990-3AFD-4AD2-B711-971CDB26C566}">
      <dgm:prSet/>
      <dgm:spPr/>
      <dgm:t>
        <a:bodyPr/>
        <a:lstStyle/>
        <a:p>
          <a:endParaRPr lang="en-US"/>
        </a:p>
      </dgm:t>
    </dgm:pt>
    <dgm:pt modelId="{99B9DF0E-F385-4204-8A6A-883182340EC5}">
      <dgm:prSet custT="1"/>
      <dgm:spPr>
        <a:solidFill>
          <a:schemeClr val="bg1"/>
        </a:solidFill>
        <a:ln w="25400">
          <a:solidFill>
            <a:srgbClr val="00C85A"/>
          </a:solidFill>
        </a:ln>
      </dgm:spPr>
      <dgm:t>
        <a:bodyPr/>
        <a:lstStyle/>
        <a:p>
          <a:r>
            <a:rPr lang="nl-NL" sz="1800">
              <a:solidFill>
                <a:srgbClr val="544740"/>
              </a:solidFill>
              <a:latin typeface="Roboto" panose="02000000000000000000" pitchFamily="2" charset="0"/>
              <a:ea typeface="Roboto" panose="02000000000000000000" pitchFamily="2" charset="0"/>
            </a:rPr>
            <a:t>Vragen en bezoek kantoor WCFV</a:t>
          </a:r>
          <a:endParaRPr lang="en-US" sz="1800">
            <a:solidFill>
              <a:srgbClr val="544740"/>
            </a:solidFill>
            <a:latin typeface="Roboto" panose="02000000000000000000" pitchFamily="2" charset="0"/>
            <a:ea typeface="Roboto" panose="02000000000000000000" pitchFamily="2" charset="0"/>
          </a:endParaRPr>
        </a:p>
      </dgm:t>
    </dgm:pt>
    <dgm:pt modelId="{F1E0BD6F-59E3-4DC3-87CF-3D438A930312}" type="parTrans" cxnId="{7772EFFD-45BC-4EEB-8AC3-B3244106B5B8}">
      <dgm:prSet/>
      <dgm:spPr/>
      <dgm:t>
        <a:bodyPr/>
        <a:lstStyle/>
        <a:p>
          <a:endParaRPr lang="en-US"/>
        </a:p>
      </dgm:t>
    </dgm:pt>
    <dgm:pt modelId="{FFEEDBD4-9210-4D11-ADB4-2EA3CF8660DB}" type="sibTrans" cxnId="{7772EFFD-45BC-4EEB-8AC3-B3244106B5B8}">
      <dgm:prSet/>
      <dgm:spPr/>
      <dgm:t>
        <a:bodyPr/>
        <a:lstStyle/>
        <a:p>
          <a:endParaRPr lang="en-US"/>
        </a:p>
      </dgm:t>
    </dgm:pt>
    <dgm:pt modelId="{351D8C55-44AC-4C93-B35B-9205D6596D95}" type="pres">
      <dgm:prSet presAssocID="{3F31A44C-6634-4353-BC0A-3AE4AA8F772B}" presName="linear" presStyleCnt="0">
        <dgm:presLayoutVars>
          <dgm:animLvl val="lvl"/>
          <dgm:resizeHandles val="exact"/>
        </dgm:presLayoutVars>
      </dgm:prSet>
      <dgm:spPr/>
    </dgm:pt>
    <dgm:pt modelId="{BC938A85-3498-41F5-BBF7-0C11CE171002}" type="pres">
      <dgm:prSet presAssocID="{4A90C6F9-4B79-453E-82DE-FB4AE9A07968}" presName="parentText" presStyleLbl="node1" presStyleIdx="0" presStyleCnt="6">
        <dgm:presLayoutVars>
          <dgm:chMax val="0"/>
          <dgm:bulletEnabled val="1"/>
        </dgm:presLayoutVars>
      </dgm:prSet>
      <dgm:spPr/>
    </dgm:pt>
    <dgm:pt modelId="{03A70EF5-DE01-4E5A-867F-FA3233941F7F}" type="pres">
      <dgm:prSet presAssocID="{B9E43DF7-EF21-46C6-92DE-DF79895D4B44}" presName="spacer" presStyleCnt="0"/>
      <dgm:spPr/>
    </dgm:pt>
    <dgm:pt modelId="{65C04261-6F3C-485F-94DE-B6839427D41E}" type="pres">
      <dgm:prSet presAssocID="{C3A6A6EF-9898-4EB7-8F16-E0EFDD7C2815}" presName="parentText" presStyleLbl="node1" presStyleIdx="1" presStyleCnt="6">
        <dgm:presLayoutVars>
          <dgm:chMax val="0"/>
          <dgm:bulletEnabled val="1"/>
        </dgm:presLayoutVars>
      </dgm:prSet>
      <dgm:spPr/>
    </dgm:pt>
    <dgm:pt modelId="{2DB05F52-0DAD-46BE-A259-62CF40DB66D0}" type="pres">
      <dgm:prSet presAssocID="{875B02EF-3B23-452E-AE97-F38871A2E03A}" presName="spacer" presStyleCnt="0"/>
      <dgm:spPr/>
    </dgm:pt>
    <dgm:pt modelId="{016033D0-E10C-43A6-A8B9-892DD0698D20}" type="pres">
      <dgm:prSet presAssocID="{78CC1E96-8DB3-41AE-A0C3-D51D81C52E6C}" presName="parentText" presStyleLbl="node1" presStyleIdx="2" presStyleCnt="6">
        <dgm:presLayoutVars>
          <dgm:chMax val="0"/>
          <dgm:bulletEnabled val="1"/>
        </dgm:presLayoutVars>
      </dgm:prSet>
      <dgm:spPr/>
    </dgm:pt>
    <dgm:pt modelId="{50B20FAF-6CAF-488F-9503-F0B252E85712}" type="pres">
      <dgm:prSet presAssocID="{3D808C38-49E7-4346-A686-F95B3F92F359}" presName="spacer" presStyleCnt="0"/>
      <dgm:spPr/>
    </dgm:pt>
    <dgm:pt modelId="{7FC6F91D-BCE0-46D0-8BC1-EFF0001A4406}" type="pres">
      <dgm:prSet presAssocID="{1F437481-7988-40CD-B941-EE254B23F4C1}" presName="parentText" presStyleLbl="node1" presStyleIdx="3" presStyleCnt="6">
        <dgm:presLayoutVars>
          <dgm:chMax val="0"/>
          <dgm:bulletEnabled val="1"/>
        </dgm:presLayoutVars>
      </dgm:prSet>
      <dgm:spPr/>
    </dgm:pt>
    <dgm:pt modelId="{102F6729-E968-4C4E-98FF-3E9751374B93}" type="pres">
      <dgm:prSet presAssocID="{B141E12F-25D9-4FF0-84D1-92458EFF9A06}" presName="spacer" presStyleCnt="0"/>
      <dgm:spPr/>
    </dgm:pt>
    <dgm:pt modelId="{89FF4179-8883-46DA-A789-3A35D7CDE964}" type="pres">
      <dgm:prSet presAssocID="{FCAE3BF9-E534-4217-9B12-BEB8CB5FABF7}" presName="parentText" presStyleLbl="node1" presStyleIdx="4" presStyleCnt="6">
        <dgm:presLayoutVars>
          <dgm:chMax val="0"/>
          <dgm:bulletEnabled val="1"/>
        </dgm:presLayoutVars>
      </dgm:prSet>
      <dgm:spPr/>
    </dgm:pt>
    <dgm:pt modelId="{0705FC44-9BDC-4D60-B111-52C67B35DF49}" type="pres">
      <dgm:prSet presAssocID="{FF29B5DC-2B35-44E2-B982-538FDD120AE7}" presName="spacer" presStyleCnt="0"/>
      <dgm:spPr/>
    </dgm:pt>
    <dgm:pt modelId="{B17B113C-1360-4D34-A28D-A58241B54444}" type="pres">
      <dgm:prSet presAssocID="{99B9DF0E-F385-4204-8A6A-883182340EC5}" presName="parentText" presStyleLbl="node1" presStyleIdx="5" presStyleCnt="6">
        <dgm:presLayoutVars>
          <dgm:chMax val="0"/>
          <dgm:bulletEnabled val="1"/>
        </dgm:presLayoutVars>
      </dgm:prSet>
      <dgm:spPr/>
    </dgm:pt>
  </dgm:ptLst>
  <dgm:cxnLst>
    <dgm:cxn modelId="{E718B705-D2F4-4F55-9792-57D6C76CADE4}" type="presOf" srcId="{3F31A44C-6634-4353-BC0A-3AE4AA8F772B}" destId="{351D8C55-44AC-4C93-B35B-9205D6596D95}" srcOrd="0" destOrd="0" presId="urn:microsoft.com/office/officeart/2005/8/layout/vList2"/>
    <dgm:cxn modelId="{A1D20917-77A9-4AAA-A741-208E0BF0CAAC}" type="presOf" srcId="{99B9DF0E-F385-4204-8A6A-883182340EC5}" destId="{B17B113C-1360-4D34-A28D-A58241B54444}" srcOrd="0" destOrd="0" presId="urn:microsoft.com/office/officeart/2005/8/layout/vList2"/>
    <dgm:cxn modelId="{D8C9A21D-FD6C-4D84-9954-5AC89A787FC4}" type="presOf" srcId="{1F437481-7988-40CD-B941-EE254B23F4C1}" destId="{7FC6F91D-BCE0-46D0-8BC1-EFF0001A4406}" srcOrd="0" destOrd="0" presId="urn:microsoft.com/office/officeart/2005/8/layout/vList2"/>
    <dgm:cxn modelId="{39F9E935-110A-40A3-A770-6676ACB2527A}" type="presOf" srcId="{4A90C6F9-4B79-453E-82DE-FB4AE9A07968}" destId="{BC938A85-3498-41F5-BBF7-0C11CE171002}" srcOrd="0" destOrd="0" presId="urn:microsoft.com/office/officeart/2005/8/layout/vList2"/>
    <dgm:cxn modelId="{CAF29361-A6C1-4E62-A5F7-6BFDF15D721E}" type="presOf" srcId="{C3A6A6EF-9898-4EB7-8F16-E0EFDD7C2815}" destId="{65C04261-6F3C-485F-94DE-B6839427D41E}" srcOrd="0" destOrd="0" presId="urn:microsoft.com/office/officeart/2005/8/layout/vList2"/>
    <dgm:cxn modelId="{272FF56C-6E84-4816-A037-A423AB948768}" srcId="{3F31A44C-6634-4353-BC0A-3AE4AA8F772B}" destId="{4A90C6F9-4B79-453E-82DE-FB4AE9A07968}" srcOrd="0" destOrd="0" parTransId="{676E969B-74F6-49C7-82A5-1DACDEA7AEA0}" sibTransId="{B9E43DF7-EF21-46C6-92DE-DF79895D4B44}"/>
    <dgm:cxn modelId="{C5C82772-B818-4239-87A4-530E585F6FDF}" srcId="{3F31A44C-6634-4353-BC0A-3AE4AA8F772B}" destId="{1F437481-7988-40CD-B941-EE254B23F4C1}" srcOrd="3" destOrd="0" parTransId="{E53CF7F5-EA03-47F4-AAC8-F70EF3FE2655}" sibTransId="{B141E12F-25D9-4FF0-84D1-92458EFF9A06}"/>
    <dgm:cxn modelId="{D990CF72-D5A1-4470-969A-608FA4194F22}" type="presOf" srcId="{78CC1E96-8DB3-41AE-A0C3-D51D81C52E6C}" destId="{016033D0-E10C-43A6-A8B9-892DD0698D20}" srcOrd="0" destOrd="0" presId="urn:microsoft.com/office/officeart/2005/8/layout/vList2"/>
    <dgm:cxn modelId="{C109C990-3AFD-4AD2-B711-971CDB26C566}" srcId="{3F31A44C-6634-4353-BC0A-3AE4AA8F772B}" destId="{FCAE3BF9-E534-4217-9B12-BEB8CB5FABF7}" srcOrd="4" destOrd="0" parTransId="{0DA95BBA-BCFF-4965-80EC-C4833E288331}" sibTransId="{FF29B5DC-2B35-44E2-B982-538FDD120AE7}"/>
    <dgm:cxn modelId="{A86B69AA-8086-4D2A-99FC-272A143CA5DF}" srcId="{3F31A44C-6634-4353-BC0A-3AE4AA8F772B}" destId="{78CC1E96-8DB3-41AE-A0C3-D51D81C52E6C}" srcOrd="2" destOrd="0" parTransId="{B4F0DD9C-883F-4FF8-B52C-8B2C0F78BF3C}" sibTransId="{3D808C38-49E7-4346-A686-F95B3F92F359}"/>
    <dgm:cxn modelId="{91798CD4-DE03-4F47-A058-640358A46969}" type="presOf" srcId="{FCAE3BF9-E534-4217-9B12-BEB8CB5FABF7}" destId="{89FF4179-8883-46DA-A789-3A35D7CDE964}" srcOrd="0" destOrd="0" presId="urn:microsoft.com/office/officeart/2005/8/layout/vList2"/>
    <dgm:cxn modelId="{255596FC-413C-4563-ACB7-0078063DAAE3}" srcId="{3F31A44C-6634-4353-BC0A-3AE4AA8F772B}" destId="{C3A6A6EF-9898-4EB7-8F16-E0EFDD7C2815}" srcOrd="1" destOrd="0" parTransId="{4E38A848-B664-4C84-A801-64D6E72F5260}" sibTransId="{875B02EF-3B23-452E-AE97-F38871A2E03A}"/>
    <dgm:cxn modelId="{7772EFFD-45BC-4EEB-8AC3-B3244106B5B8}" srcId="{3F31A44C-6634-4353-BC0A-3AE4AA8F772B}" destId="{99B9DF0E-F385-4204-8A6A-883182340EC5}" srcOrd="5" destOrd="0" parTransId="{F1E0BD6F-59E3-4DC3-87CF-3D438A930312}" sibTransId="{FFEEDBD4-9210-4D11-ADB4-2EA3CF8660DB}"/>
    <dgm:cxn modelId="{D646F9B0-22E8-4756-8364-E98177674FA8}" type="presParOf" srcId="{351D8C55-44AC-4C93-B35B-9205D6596D95}" destId="{BC938A85-3498-41F5-BBF7-0C11CE171002}" srcOrd="0" destOrd="0" presId="urn:microsoft.com/office/officeart/2005/8/layout/vList2"/>
    <dgm:cxn modelId="{22A5D79B-AF80-427E-AB39-DBD714989C8A}" type="presParOf" srcId="{351D8C55-44AC-4C93-B35B-9205D6596D95}" destId="{03A70EF5-DE01-4E5A-867F-FA3233941F7F}" srcOrd="1" destOrd="0" presId="urn:microsoft.com/office/officeart/2005/8/layout/vList2"/>
    <dgm:cxn modelId="{FB03EEC1-6C72-42FA-8EEA-4C51DEA40D99}" type="presParOf" srcId="{351D8C55-44AC-4C93-B35B-9205D6596D95}" destId="{65C04261-6F3C-485F-94DE-B6839427D41E}" srcOrd="2" destOrd="0" presId="urn:microsoft.com/office/officeart/2005/8/layout/vList2"/>
    <dgm:cxn modelId="{5EF165A2-53CD-4CE7-8DC4-D826E9C80C40}" type="presParOf" srcId="{351D8C55-44AC-4C93-B35B-9205D6596D95}" destId="{2DB05F52-0DAD-46BE-A259-62CF40DB66D0}" srcOrd="3" destOrd="0" presId="urn:microsoft.com/office/officeart/2005/8/layout/vList2"/>
    <dgm:cxn modelId="{0D2156BA-7946-49D0-B51B-F1F5FDB74E01}" type="presParOf" srcId="{351D8C55-44AC-4C93-B35B-9205D6596D95}" destId="{016033D0-E10C-43A6-A8B9-892DD0698D20}" srcOrd="4" destOrd="0" presId="urn:microsoft.com/office/officeart/2005/8/layout/vList2"/>
    <dgm:cxn modelId="{0D3733B5-AD51-403F-8AC2-548A3F0F099E}" type="presParOf" srcId="{351D8C55-44AC-4C93-B35B-9205D6596D95}" destId="{50B20FAF-6CAF-488F-9503-F0B252E85712}" srcOrd="5" destOrd="0" presId="urn:microsoft.com/office/officeart/2005/8/layout/vList2"/>
    <dgm:cxn modelId="{C864D39A-C4E5-48E4-B2E5-878487C08EF0}" type="presParOf" srcId="{351D8C55-44AC-4C93-B35B-9205D6596D95}" destId="{7FC6F91D-BCE0-46D0-8BC1-EFF0001A4406}" srcOrd="6" destOrd="0" presId="urn:microsoft.com/office/officeart/2005/8/layout/vList2"/>
    <dgm:cxn modelId="{F7BDB0CC-B0F2-497C-9C63-C2559A4F6914}" type="presParOf" srcId="{351D8C55-44AC-4C93-B35B-9205D6596D95}" destId="{102F6729-E968-4C4E-98FF-3E9751374B93}" srcOrd="7" destOrd="0" presId="urn:microsoft.com/office/officeart/2005/8/layout/vList2"/>
    <dgm:cxn modelId="{9716D3B4-E5D6-4D5B-8014-94C5EF6FC529}" type="presParOf" srcId="{351D8C55-44AC-4C93-B35B-9205D6596D95}" destId="{89FF4179-8883-46DA-A789-3A35D7CDE964}" srcOrd="8" destOrd="0" presId="urn:microsoft.com/office/officeart/2005/8/layout/vList2"/>
    <dgm:cxn modelId="{189C8852-5186-4213-A257-32021AA568D4}" type="presParOf" srcId="{351D8C55-44AC-4C93-B35B-9205D6596D95}" destId="{0705FC44-9BDC-4D60-B111-52C67B35DF49}" srcOrd="9" destOrd="0" presId="urn:microsoft.com/office/officeart/2005/8/layout/vList2"/>
    <dgm:cxn modelId="{184C39E0-7E30-4A7A-847B-82C0D49B6781}" type="presParOf" srcId="{351D8C55-44AC-4C93-B35B-9205D6596D95}" destId="{B17B113C-1360-4D34-A28D-A58241B54444}" srcOrd="1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799B2FB-AB63-4D08-9EEB-8E5D1D9C1025}" type="doc">
      <dgm:prSet loTypeId="urn:microsoft.com/office/officeart/2005/8/layout/chevron1" loCatId="process" qsTypeId="urn:microsoft.com/office/officeart/2005/8/quickstyle/simple1" qsCatId="simple" csTypeId="urn:microsoft.com/office/officeart/2005/8/colors/accent6_1" csCatId="accent6" phldr="1"/>
      <dgm:spPr/>
    </dgm:pt>
    <dgm:pt modelId="{FDD550C2-46ED-4305-A0F9-A7C91126369B}">
      <dgm:prSet phldrT="[Text]" custT="1"/>
      <dgm:spPr>
        <a:ln>
          <a:solidFill>
            <a:srgbClr val="00C85A"/>
          </a:solidFill>
        </a:ln>
      </dgm:spPr>
      <dgm:t>
        <a:bodyPr/>
        <a:lstStyle/>
        <a:p>
          <a:pPr>
            <a:lnSpc>
              <a:spcPct val="100000"/>
            </a:lnSpc>
          </a:pPr>
          <a:r>
            <a:rPr lang="nl-NL" sz="800" b="1">
              <a:solidFill>
                <a:srgbClr val="544740"/>
              </a:solidFill>
              <a:latin typeface="Roboto" panose="02000000000000000000" pitchFamily="2" charset="0"/>
              <a:ea typeface="Roboto" panose="02000000000000000000" pitchFamily="2" charset="0"/>
            </a:rPr>
            <a:t>Documenten verzamelen en beoordelen of aan voorwaarden VVR wordt voldaan</a:t>
          </a:r>
        </a:p>
      </dgm:t>
    </dgm:pt>
    <dgm:pt modelId="{154F28C9-916E-45F5-8030-74EB0DC971B4}" type="parTrans" cxnId="{2820D42B-E71D-4626-ABF6-620A58929580}">
      <dgm:prSet/>
      <dgm:spPr/>
      <dgm:t>
        <a:bodyPr/>
        <a:lstStyle/>
        <a:p>
          <a:pPr>
            <a:lnSpc>
              <a:spcPct val="100000"/>
            </a:lnSpc>
          </a:pPr>
          <a:endParaRPr lang="nl-NL" sz="800"/>
        </a:p>
      </dgm:t>
    </dgm:pt>
    <dgm:pt modelId="{84C140A7-6971-4C78-AB9F-B87551F8390F}" type="sibTrans" cxnId="{2820D42B-E71D-4626-ABF6-620A58929580}">
      <dgm:prSet/>
      <dgm:spPr/>
      <dgm:t>
        <a:bodyPr/>
        <a:lstStyle/>
        <a:p>
          <a:pPr>
            <a:lnSpc>
              <a:spcPct val="100000"/>
            </a:lnSpc>
          </a:pPr>
          <a:endParaRPr lang="nl-NL" sz="800"/>
        </a:p>
      </dgm:t>
    </dgm:pt>
    <dgm:pt modelId="{9AE84B13-5AE3-4E30-924B-A8F5158CB28A}">
      <dgm:prSet phldrT="[Text]" custT="1"/>
      <dgm:spPr>
        <a:ln>
          <a:solidFill>
            <a:srgbClr val="00C85A"/>
          </a:solidFill>
        </a:ln>
      </dgm:spPr>
      <dgm:t>
        <a:bodyPr/>
        <a:lstStyle/>
        <a:p>
          <a:pPr>
            <a:lnSpc>
              <a:spcPct val="100000"/>
            </a:lnSpc>
          </a:pPr>
          <a:r>
            <a:rPr lang="nl-NL" sz="800" b="1">
              <a:solidFill>
                <a:srgbClr val="544740"/>
              </a:solidFill>
              <a:latin typeface="Roboto" panose="02000000000000000000" pitchFamily="2" charset="0"/>
              <a:ea typeface="Roboto" panose="02000000000000000000" pitchFamily="2" charset="0"/>
            </a:rPr>
            <a:t>Aanvraag indienen bij IND</a:t>
          </a:r>
        </a:p>
      </dgm:t>
    </dgm:pt>
    <dgm:pt modelId="{2E57542E-4249-492C-87CE-7F4388172E33}" type="parTrans" cxnId="{BDA550F3-96B0-49DB-81FC-4D16DF162F32}">
      <dgm:prSet/>
      <dgm:spPr/>
      <dgm:t>
        <a:bodyPr/>
        <a:lstStyle/>
        <a:p>
          <a:pPr>
            <a:lnSpc>
              <a:spcPct val="100000"/>
            </a:lnSpc>
          </a:pPr>
          <a:endParaRPr lang="nl-NL" sz="800"/>
        </a:p>
      </dgm:t>
    </dgm:pt>
    <dgm:pt modelId="{47AB8ECF-3A28-4879-A34C-E6C4E83C7DAA}" type="sibTrans" cxnId="{BDA550F3-96B0-49DB-81FC-4D16DF162F32}">
      <dgm:prSet/>
      <dgm:spPr/>
      <dgm:t>
        <a:bodyPr/>
        <a:lstStyle/>
        <a:p>
          <a:pPr>
            <a:lnSpc>
              <a:spcPct val="100000"/>
            </a:lnSpc>
          </a:pPr>
          <a:endParaRPr lang="nl-NL" sz="800"/>
        </a:p>
      </dgm:t>
    </dgm:pt>
    <dgm:pt modelId="{B481BCAA-700E-4326-882F-2076E7BC6598}">
      <dgm:prSet phldrT="[Text]" custT="1"/>
      <dgm:spPr>
        <a:ln>
          <a:solidFill>
            <a:srgbClr val="00C85A"/>
          </a:solidFill>
        </a:ln>
      </dgm:spPr>
      <dgm:t>
        <a:bodyPr/>
        <a:lstStyle/>
        <a:p>
          <a:pPr>
            <a:lnSpc>
              <a:spcPct val="100000"/>
            </a:lnSpc>
          </a:pPr>
          <a:r>
            <a:rPr lang="nl-NL" sz="800" b="1">
              <a:solidFill>
                <a:srgbClr val="544740"/>
              </a:solidFill>
              <a:latin typeface="Roboto" panose="02000000000000000000" pitchFamily="2" charset="0"/>
              <a:ea typeface="Roboto" panose="02000000000000000000" pitchFamily="2" charset="0"/>
            </a:rPr>
            <a:t>Aanvraag goedgekeurd IND</a:t>
          </a:r>
        </a:p>
        <a:p>
          <a:pPr>
            <a:lnSpc>
              <a:spcPct val="100000"/>
            </a:lnSpc>
          </a:pPr>
          <a:r>
            <a:rPr lang="nl-NL" sz="800" b="1">
              <a:solidFill>
                <a:srgbClr val="544740"/>
              </a:solidFill>
              <a:latin typeface="Roboto" panose="02000000000000000000" pitchFamily="2" charset="0"/>
              <a:ea typeface="Roboto" panose="02000000000000000000" pitchFamily="2" charset="0"/>
            </a:rPr>
            <a:t>Afspraak ambassade ophalen MVV inreisvisum</a:t>
          </a:r>
        </a:p>
      </dgm:t>
    </dgm:pt>
    <dgm:pt modelId="{BCB66187-23D7-440F-9D1B-3B3DFF5C0FC7}" type="parTrans" cxnId="{77B14327-049F-4E4D-A57B-2888E4BEBB6E}">
      <dgm:prSet/>
      <dgm:spPr/>
      <dgm:t>
        <a:bodyPr/>
        <a:lstStyle/>
        <a:p>
          <a:pPr>
            <a:lnSpc>
              <a:spcPct val="100000"/>
            </a:lnSpc>
          </a:pPr>
          <a:endParaRPr lang="nl-NL" sz="800"/>
        </a:p>
      </dgm:t>
    </dgm:pt>
    <dgm:pt modelId="{63FC52ED-44E4-4CB0-B55C-4358A0A28E48}" type="sibTrans" cxnId="{77B14327-049F-4E4D-A57B-2888E4BEBB6E}">
      <dgm:prSet/>
      <dgm:spPr/>
      <dgm:t>
        <a:bodyPr/>
        <a:lstStyle/>
        <a:p>
          <a:pPr>
            <a:lnSpc>
              <a:spcPct val="100000"/>
            </a:lnSpc>
          </a:pPr>
          <a:endParaRPr lang="nl-NL" sz="800"/>
        </a:p>
      </dgm:t>
    </dgm:pt>
    <dgm:pt modelId="{E8EE1BB0-E3C1-4F5A-8082-894FDC3B2170}">
      <dgm:prSet phldrT="[Text]" custT="1"/>
      <dgm:spPr>
        <a:ln>
          <a:solidFill>
            <a:srgbClr val="00C85A"/>
          </a:solidFill>
        </a:ln>
      </dgm:spPr>
      <dgm:t>
        <a:bodyPr/>
        <a:lstStyle/>
        <a:p>
          <a:pPr>
            <a:lnSpc>
              <a:spcPct val="100000"/>
            </a:lnSpc>
          </a:pPr>
          <a:r>
            <a:rPr lang="nl-NL" sz="800" b="1">
              <a:solidFill>
                <a:srgbClr val="544740"/>
              </a:solidFill>
              <a:latin typeface="Roboto" panose="02000000000000000000" pitchFamily="2" charset="0"/>
              <a:ea typeface="Roboto" panose="02000000000000000000" pitchFamily="2" charset="0"/>
            </a:rPr>
            <a:t>Visum afgegeven, </a:t>
          </a:r>
          <a:r>
            <a:rPr lang="nl-NL" sz="800" b="1" err="1">
              <a:solidFill>
                <a:srgbClr val="544740"/>
              </a:solidFill>
              <a:latin typeface="Roboto" panose="02000000000000000000" pitchFamily="2" charset="0"/>
              <a:ea typeface="Roboto" panose="02000000000000000000" pitchFamily="2" charset="0"/>
            </a:rPr>
            <a:t>inreisdatum</a:t>
          </a:r>
          <a:r>
            <a:rPr lang="nl-NL" sz="800" b="1">
              <a:solidFill>
                <a:srgbClr val="544740"/>
              </a:solidFill>
              <a:latin typeface="Roboto" panose="02000000000000000000" pitchFamily="2" charset="0"/>
              <a:ea typeface="Roboto" panose="02000000000000000000" pitchFamily="2" charset="0"/>
            </a:rPr>
            <a:t> bekend</a:t>
          </a:r>
        </a:p>
      </dgm:t>
    </dgm:pt>
    <dgm:pt modelId="{3EBB692F-B21B-4D9B-BFB4-8D60790FF4C8}" type="parTrans" cxnId="{A01D3E10-16FF-44BD-8352-C224E05BF5BA}">
      <dgm:prSet/>
      <dgm:spPr/>
      <dgm:t>
        <a:bodyPr/>
        <a:lstStyle/>
        <a:p>
          <a:pPr>
            <a:lnSpc>
              <a:spcPct val="100000"/>
            </a:lnSpc>
          </a:pPr>
          <a:endParaRPr lang="nl-NL" sz="800"/>
        </a:p>
      </dgm:t>
    </dgm:pt>
    <dgm:pt modelId="{5F47FCD3-4A5C-42ED-A532-9AEB3B4F439A}" type="sibTrans" cxnId="{A01D3E10-16FF-44BD-8352-C224E05BF5BA}">
      <dgm:prSet/>
      <dgm:spPr/>
      <dgm:t>
        <a:bodyPr/>
        <a:lstStyle/>
        <a:p>
          <a:pPr>
            <a:lnSpc>
              <a:spcPct val="100000"/>
            </a:lnSpc>
          </a:pPr>
          <a:endParaRPr lang="nl-NL" sz="800"/>
        </a:p>
      </dgm:t>
    </dgm:pt>
    <dgm:pt modelId="{909F1DAA-077A-48CB-A164-A2E2D55CACCF}">
      <dgm:prSet phldrT="[Text]" custT="1"/>
      <dgm:spPr>
        <a:ln>
          <a:solidFill>
            <a:srgbClr val="00C85A"/>
          </a:solidFill>
        </a:ln>
      </dgm:spPr>
      <dgm:t>
        <a:bodyPr/>
        <a:lstStyle/>
        <a:p>
          <a:pPr>
            <a:lnSpc>
              <a:spcPct val="100000"/>
            </a:lnSpc>
          </a:pPr>
          <a:r>
            <a:rPr lang="nl-NL" sz="800" b="1">
              <a:solidFill>
                <a:srgbClr val="544740"/>
              </a:solidFill>
              <a:latin typeface="Roboto" panose="02000000000000000000" pitchFamily="2" charset="0"/>
              <a:ea typeface="Roboto" panose="02000000000000000000" pitchFamily="2" charset="0"/>
            </a:rPr>
            <a:t>Aankomst in Nederland</a:t>
          </a:r>
          <a:br>
            <a:rPr lang="nl-NL" sz="800" b="1">
              <a:solidFill>
                <a:srgbClr val="544740"/>
              </a:solidFill>
              <a:latin typeface="Roboto" panose="02000000000000000000" pitchFamily="2" charset="0"/>
              <a:ea typeface="Roboto" panose="02000000000000000000" pitchFamily="2" charset="0"/>
            </a:rPr>
          </a:br>
          <a:r>
            <a:rPr lang="nl-NL" sz="800" b="1">
              <a:solidFill>
                <a:srgbClr val="544740"/>
              </a:solidFill>
              <a:latin typeface="Roboto" panose="02000000000000000000" pitchFamily="2" charset="0"/>
              <a:ea typeface="Roboto" panose="02000000000000000000" pitchFamily="2" charset="0"/>
            </a:rPr>
            <a:t>Formaliteiten bij WCFV</a:t>
          </a:r>
        </a:p>
      </dgm:t>
    </dgm:pt>
    <dgm:pt modelId="{F5772C78-8E07-4FA5-9FEE-68D68EA515ED}" type="parTrans" cxnId="{CE265113-BE02-47B3-851B-0059D938ECEC}">
      <dgm:prSet/>
      <dgm:spPr/>
      <dgm:t>
        <a:bodyPr/>
        <a:lstStyle/>
        <a:p>
          <a:pPr>
            <a:lnSpc>
              <a:spcPct val="100000"/>
            </a:lnSpc>
          </a:pPr>
          <a:endParaRPr lang="nl-NL" sz="800"/>
        </a:p>
      </dgm:t>
    </dgm:pt>
    <dgm:pt modelId="{52ADBB09-917A-4A4B-A940-6FEF00231E9C}" type="sibTrans" cxnId="{CE265113-BE02-47B3-851B-0059D938ECEC}">
      <dgm:prSet/>
      <dgm:spPr/>
      <dgm:t>
        <a:bodyPr/>
        <a:lstStyle/>
        <a:p>
          <a:pPr>
            <a:lnSpc>
              <a:spcPct val="100000"/>
            </a:lnSpc>
          </a:pPr>
          <a:endParaRPr lang="nl-NL" sz="800"/>
        </a:p>
      </dgm:t>
    </dgm:pt>
    <dgm:pt modelId="{75C64B16-A78D-4F0E-88CB-CEF7AC4BF5FE}">
      <dgm:prSet phldrT="[Text]" custT="1"/>
      <dgm:spPr>
        <a:ln>
          <a:solidFill>
            <a:srgbClr val="00C85A"/>
          </a:solidFill>
        </a:ln>
      </dgm:spPr>
      <dgm:t>
        <a:bodyPr/>
        <a:lstStyle/>
        <a:p>
          <a:pPr>
            <a:lnSpc>
              <a:spcPct val="100000"/>
            </a:lnSpc>
          </a:pPr>
          <a:r>
            <a:rPr lang="nl-NL" sz="800" b="1">
              <a:solidFill>
                <a:srgbClr val="544740"/>
              </a:solidFill>
              <a:latin typeface="Roboto" panose="02000000000000000000" pitchFamily="2" charset="0"/>
              <a:ea typeface="Roboto" panose="02000000000000000000" pitchFamily="2" charset="0"/>
            </a:rPr>
            <a:t>Verblijf in Nederland</a:t>
          </a:r>
        </a:p>
      </dgm:t>
    </dgm:pt>
    <dgm:pt modelId="{0DF5DEE9-FDD3-4EE4-A004-8AEB79CFB341}" type="parTrans" cxnId="{F7B145AA-9B8C-40A2-A55E-F3FAA9F36A52}">
      <dgm:prSet/>
      <dgm:spPr/>
      <dgm:t>
        <a:bodyPr/>
        <a:lstStyle/>
        <a:p>
          <a:pPr>
            <a:lnSpc>
              <a:spcPct val="100000"/>
            </a:lnSpc>
          </a:pPr>
          <a:endParaRPr lang="nl-NL" sz="800"/>
        </a:p>
      </dgm:t>
    </dgm:pt>
    <dgm:pt modelId="{FFEA3DD6-58AA-411B-802E-58F29615DBE6}" type="sibTrans" cxnId="{F7B145AA-9B8C-40A2-A55E-F3FAA9F36A52}">
      <dgm:prSet/>
      <dgm:spPr/>
      <dgm:t>
        <a:bodyPr/>
        <a:lstStyle/>
        <a:p>
          <a:pPr>
            <a:lnSpc>
              <a:spcPct val="100000"/>
            </a:lnSpc>
          </a:pPr>
          <a:endParaRPr lang="nl-NL" sz="800"/>
        </a:p>
      </dgm:t>
    </dgm:pt>
    <dgm:pt modelId="{90CF731F-A0E3-41FA-9588-CFF329B33F4B}" type="pres">
      <dgm:prSet presAssocID="{5799B2FB-AB63-4D08-9EEB-8E5D1D9C1025}" presName="Name0" presStyleCnt="0">
        <dgm:presLayoutVars>
          <dgm:dir/>
          <dgm:animLvl val="lvl"/>
          <dgm:resizeHandles val="exact"/>
        </dgm:presLayoutVars>
      </dgm:prSet>
      <dgm:spPr/>
    </dgm:pt>
    <dgm:pt modelId="{92425E99-13DF-4ADC-B717-1B9F7E323D56}" type="pres">
      <dgm:prSet presAssocID="{FDD550C2-46ED-4305-A0F9-A7C91126369B}" presName="parTxOnly" presStyleLbl="node1" presStyleIdx="0" presStyleCnt="6">
        <dgm:presLayoutVars>
          <dgm:chMax val="0"/>
          <dgm:chPref val="0"/>
          <dgm:bulletEnabled val="1"/>
        </dgm:presLayoutVars>
      </dgm:prSet>
      <dgm:spPr/>
    </dgm:pt>
    <dgm:pt modelId="{68AFAFB9-91B2-4287-B019-00869947CE75}" type="pres">
      <dgm:prSet presAssocID="{84C140A7-6971-4C78-AB9F-B87551F8390F}" presName="parTxOnlySpace" presStyleCnt="0"/>
      <dgm:spPr/>
    </dgm:pt>
    <dgm:pt modelId="{F30D3D82-1B13-4D71-ADC2-1A0BB9EAFC1A}" type="pres">
      <dgm:prSet presAssocID="{9AE84B13-5AE3-4E30-924B-A8F5158CB28A}" presName="parTxOnly" presStyleLbl="node1" presStyleIdx="1" presStyleCnt="6">
        <dgm:presLayoutVars>
          <dgm:chMax val="0"/>
          <dgm:chPref val="0"/>
          <dgm:bulletEnabled val="1"/>
        </dgm:presLayoutVars>
      </dgm:prSet>
      <dgm:spPr/>
    </dgm:pt>
    <dgm:pt modelId="{DFC921D5-7C3C-4B52-A320-400D9F79DCBB}" type="pres">
      <dgm:prSet presAssocID="{47AB8ECF-3A28-4879-A34C-E6C4E83C7DAA}" presName="parTxOnlySpace" presStyleCnt="0"/>
      <dgm:spPr/>
    </dgm:pt>
    <dgm:pt modelId="{54BB3512-46B9-4778-B097-B5080128D26F}" type="pres">
      <dgm:prSet presAssocID="{B481BCAA-700E-4326-882F-2076E7BC6598}" presName="parTxOnly" presStyleLbl="node1" presStyleIdx="2" presStyleCnt="6">
        <dgm:presLayoutVars>
          <dgm:chMax val="0"/>
          <dgm:chPref val="0"/>
          <dgm:bulletEnabled val="1"/>
        </dgm:presLayoutVars>
      </dgm:prSet>
      <dgm:spPr/>
    </dgm:pt>
    <dgm:pt modelId="{DCED0665-8DA7-4A87-BDB3-B95EE480BF63}" type="pres">
      <dgm:prSet presAssocID="{63FC52ED-44E4-4CB0-B55C-4358A0A28E48}" presName="parTxOnlySpace" presStyleCnt="0"/>
      <dgm:spPr/>
    </dgm:pt>
    <dgm:pt modelId="{EE404F39-44C9-4765-A763-D4691C8CFA69}" type="pres">
      <dgm:prSet presAssocID="{E8EE1BB0-E3C1-4F5A-8082-894FDC3B2170}" presName="parTxOnly" presStyleLbl="node1" presStyleIdx="3" presStyleCnt="6">
        <dgm:presLayoutVars>
          <dgm:chMax val="0"/>
          <dgm:chPref val="0"/>
          <dgm:bulletEnabled val="1"/>
        </dgm:presLayoutVars>
      </dgm:prSet>
      <dgm:spPr/>
    </dgm:pt>
    <dgm:pt modelId="{65EBA969-DD0C-4850-858C-7FD3758BF25A}" type="pres">
      <dgm:prSet presAssocID="{5F47FCD3-4A5C-42ED-A532-9AEB3B4F439A}" presName="parTxOnlySpace" presStyleCnt="0"/>
      <dgm:spPr/>
    </dgm:pt>
    <dgm:pt modelId="{C9B1632C-07AE-4B43-BBE4-DD10A3D0629B}" type="pres">
      <dgm:prSet presAssocID="{909F1DAA-077A-48CB-A164-A2E2D55CACCF}" presName="parTxOnly" presStyleLbl="node1" presStyleIdx="4" presStyleCnt="6">
        <dgm:presLayoutVars>
          <dgm:chMax val="0"/>
          <dgm:chPref val="0"/>
          <dgm:bulletEnabled val="1"/>
        </dgm:presLayoutVars>
      </dgm:prSet>
      <dgm:spPr/>
    </dgm:pt>
    <dgm:pt modelId="{CD0CB160-7798-4713-B2A7-A3D71F74FD8E}" type="pres">
      <dgm:prSet presAssocID="{52ADBB09-917A-4A4B-A940-6FEF00231E9C}" presName="parTxOnlySpace" presStyleCnt="0"/>
      <dgm:spPr/>
    </dgm:pt>
    <dgm:pt modelId="{E6756129-FEE3-4078-9341-2F100603C697}" type="pres">
      <dgm:prSet presAssocID="{75C64B16-A78D-4F0E-88CB-CEF7AC4BF5FE}" presName="parTxOnly" presStyleLbl="node1" presStyleIdx="5" presStyleCnt="6">
        <dgm:presLayoutVars>
          <dgm:chMax val="0"/>
          <dgm:chPref val="0"/>
          <dgm:bulletEnabled val="1"/>
        </dgm:presLayoutVars>
      </dgm:prSet>
      <dgm:spPr/>
    </dgm:pt>
  </dgm:ptLst>
  <dgm:cxnLst>
    <dgm:cxn modelId="{A01D3E10-16FF-44BD-8352-C224E05BF5BA}" srcId="{5799B2FB-AB63-4D08-9EEB-8E5D1D9C1025}" destId="{E8EE1BB0-E3C1-4F5A-8082-894FDC3B2170}" srcOrd="3" destOrd="0" parTransId="{3EBB692F-B21B-4D9B-BFB4-8D60790FF4C8}" sibTransId="{5F47FCD3-4A5C-42ED-A532-9AEB3B4F439A}"/>
    <dgm:cxn modelId="{CE265113-BE02-47B3-851B-0059D938ECEC}" srcId="{5799B2FB-AB63-4D08-9EEB-8E5D1D9C1025}" destId="{909F1DAA-077A-48CB-A164-A2E2D55CACCF}" srcOrd="4" destOrd="0" parTransId="{F5772C78-8E07-4FA5-9FEE-68D68EA515ED}" sibTransId="{52ADBB09-917A-4A4B-A940-6FEF00231E9C}"/>
    <dgm:cxn modelId="{0769FF1D-BF2C-43AE-8664-10F4F3F3D4E2}" type="presOf" srcId="{E8EE1BB0-E3C1-4F5A-8082-894FDC3B2170}" destId="{EE404F39-44C9-4765-A763-D4691C8CFA69}" srcOrd="0" destOrd="0" presId="urn:microsoft.com/office/officeart/2005/8/layout/chevron1"/>
    <dgm:cxn modelId="{7A0E481E-808E-40EC-AC09-3BB839BEEE93}" type="presOf" srcId="{9AE84B13-5AE3-4E30-924B-A8F5158CB28A}" destId="{F30D3D82-1B13-4D71-ADC2-1A0BB9EAFC1A}" srcOrd="0" destOrd="0" presId="urn:microsoft.com/office/officeart/2005/8/layout/chevron1"/>
    <dgm:cxn modelId="{77B14327-049F-4E4D-A57B-2888E4BEBB6E}" srcId="{5799B2FB-AB63-4D08-9EEB-8E5D1D9C1025}" destId="{B481BCAA-700E-4326-882F-2076E7BC6598}" srcOrd="2" destOrd="0" parTransId="{BCB66187-23D7-440F-9D1B-3B3DFF5C0FC7}" sibTransId="{63FC52ED-44E4-4CB0-B55C-4358A0A28E48}"/>
    <dgm:cxn modelId="{2820D42B-E71D-4626-ABF6-620A58929580}" srcId="{5799B2FB-AB63-4D08-9EEB-8E5D1D9C1025}" destId="{FDD550C2-46ED-4305-A0F9-A7C91126369B}" srcOrd="0" destOrd="0" parTransId="{154F28C9-916E-45F5-8030-74EB0DC971B4}" sibTransId="{84C140A7-6971-4C78-AB9F-B87551F8390F}"/>
    <dgm:cxn modelId="{408EEB6F-52C1-4729-9F71-C753F2F1EC0B}" type="presOf" srcId="{909F1DAA-077A-48CB-A164-A2E2D55CACCF}" destId="{C9B1632C-07AE-4B43-BBE4-DD10A3D0629B}" srcOrd="0" destOrd="0" presId="urn:microsoft.com/office/officeart/2005/8/layout/chevron1"/>
    <dgm:cxn modelId="{A285218E-149D-4D24-A43A-313FD9D8AA24}" type="presOf" srcId="{B481BCAA-700E-4326-882F-2076E7BC6598}" destId="{54BB3512-46B9-4778-B097-B5080128D26F}" srcOrd="0" destOrd="0" presId="urn:microsoft.com/office/officeart/2005/8/layout/chevron1"/>
    <dgm:cxn modelId="{6B541CA6-3690-4D5A-AD92-5DE8F1118482}" type="presOf" srcId="{5799B2FB-AB63-4D08-9EEB-8E5D1D9C1025}" destId="{90CF731F-A0E3-41FA-9588-CFF329B33F4B}" srcOrd="0" destOrd="0" presId="urn:microsoft.com/office/officeart/2005/8/layout/chevron1"/>
    <dgm:cxn modelId="{F7B145AA-9B8C-40A2-A55E-F3FAA9F36A52}" srcId="{5799B2FB-AB63-4D08-9EEB-8E5D1D9C1025}" destId="{75C64B16-A78D-4F0E-88CB-CEF7AC4BF5FE}" srcOrd="5" destOrd="0" parTransId="{0DF5DEE9-FDD3-4EE4-A004-8AEB79CFB341}" sibTransId="{FFEA3DD6-58AA-411B-802E-58F29615DBE6}"/>
    <dgm:cxn modelId="{6D0E44C9-E3C6-40B7-B172-BAFBCA12AE37}" type="presOf" srcId="{FDD550C2-46ED-4305-A0F9-A7C91126369B}" destId="{92425E99-13DF-4ADC-B717-1B9F7E323D56}" srcOrd="0" destOrd="0" presId="urn:microsoft.com/office/officeart/2005/8/layout/chevron1"/>
    <dgm:cxn modelId="{5F8F38D9-ED0E-4A0A-AE16-A6B8DB56DEC7}" type="presOf" srcId="{75C64B16-A78D-4F0E-88CB-CEF7AC4BF5FE}" destId="{E6756129-FEE3-4078-9341-2F100603C697}" srcOrd="0" destOrd="0" presId="urn:microsoft.com/office/officeart/2005/8/layout/chevron1"/>
    <dgm:cxn modelId="{BDA550F3-96B0-49DB-81FC-4D16DF162F32}" srcId="{5799B2FB-AB63-4D08-9EEB-8E5D1D9C1025}" destId="{9AE84B13-5AE3-4E30-924B-A8F5158CB28A}" srcOrd="1" destOrd="0" parTransId="{2E57542E-4249-492C-87CE-7F4388172E33}" sibTransId="{47AB8ECF-3A28-4879-A34C-E6C4E83C7DAA}"/>
    <dgm:cxn modelId="{49F79AB4-9D13-4717-9BC8-124F0EAD9BC7}" type="presParOf" srcId="{90CF731F-A0E3-41FA-9588-CFF329B33F4B}" destId="{92425E99-13DF-4ADC-B717-1B9F7E323D56}" srcOrd="0" destOrd="0" presId="urn:microsoft.com/office/officeart/2005/8/layout/chevron1"/>
    <dgm:cxn modelId="{8E14C6AB-3291-4A04-A22D-BFC39F261CBC}" type="presParOf" srcId="{90CF731F-A0E3-41FA-9588-CFF329B33F4B}" destId="{68AFAFB9-91B2-4287-B019-00869947CE75}" srcOrd="1" destOrd="0" presId="urn:microsoft.com/office/officeart/2005/8/layout/chevron1"/>
    <dgm:cxn modelId="{773CEAF3-5FA1-40FA-B1FE-13B210BEC401}" type="presParOf" srcId="{90CF731F-A0E3-41FA-9588-CFF329B33F4B}" destId="{F30D3D82-1B13-4D71-ADC2-1A0BB9EAFC1A}" srcOrd="2" destOrd="0" presId="urn:microsoft.com/office/officeart/2005/8/layout/chevron1"/>
    <dgm:cxn modelId="{297620FA-CC58-4670-8DD3-FED5AE0B207A}" type="presParOf" srcId="{90CF731F-A0E3-41FA-9588-CFF329B33F4B}" destId="{DFC921D5-7C3C-4B52-A320-400D9F79DCBB}" srcOrd="3" destOrd="0" presId="urn:microsoft.com/office/officeart/2005/8/layout/chevron1"/>
    <dgm:cxn modelId="{A94BF35A-3F03-42DC-BDEF-A13E6BB828CA}" type="presParOf" srcId="{90CF731F-A0E3-41FA-9588-CFF329B33F4B}" destId="{54BB3512-46B9-4778-B097-B5080128D26F}" srcOrd="4" destOrd="0" presId="urn:microsoft.com/office/officeart/2005/8/layout/chevron1"/>
    <dgm:cxn modelId="{1667D1C0-5011-4112-80EA-6C01FA903842}" type="presParOf" srcId="{90CF731F-A0E3-41FA-9588-CFF329B33F4B}" destId="{DCED0665-8DA7-4A87-BDB3-B95EE480BF63}" srcOrd="5" destOrd="0" presId="urn:microsoft.com/office/officeart/2005/8/layout/chevron1"/>
    <dgm:cxn modelId="{C77DC5FB-459A-4CB3-B109-4AE8F0CB2748}" type="presParOf" srcId="{90CF731F-A0E3-41FA-9588-CFF329B33F4B}" destId="{EE404F39-44C9-4765-A763-D4691C8CFA69}" srcOrd="6" destOrd="0" presId="urn:microsoft.com/office/officeart/2005/8/layout/chevron1"/>
    <dgm:cxn modelId="{3C31EA25-37E9-42D4-8B64-A8CC78986FAA}" type="presParOf" srcId="{90CF731F-A0E3-41FA-9588-CFF329B33F4B}" destId="{65EBA969-DD0C-4850-858C-7FD3758BF25A}" srcOrd="7" destOrd="0" presId="urn:microsoft.com/office/officeart/2005/8/layout/chevron1"/>
    <dgm:cxn modelId="{A7F81261-81D3-4998-9A8F-5BDF43D1C8CB}" type="presParOf" srcId="{90CF731F-A0E3-41FA-9588-CFF329B33F4B}" destId="{C9B1632C-07AE-4B43-BBE4-DD10A3D0629B}" srcOrd="8" destOrd="0" presId="urn:microsoft.com/office/officeart/2005/8/layout/chevron1"/>
    <dgm:cxn modelId="{9D3085A4-60B1-43F3-A928-09BBF0DEE9E6}" type="presParOf" srcId="{90CF731F-A0E3-41FA-9588-CFF329B33F4B}" destId="{CD0CB160-7798-4713-B2A7-A3D71F74FD8E}" srcOrd="9" destOrd="0" presId="urn:microsoft.com/office/officeart/2005/8/layout/chevron1"/>
    <dgm:cxn modelId="{CF947BA9-1175-4B7A-AE11-7C04CF5BC431}" type="presParOf" srcId="{90CF731F-A0E3-41FA-9588-CFF329B33F4B}" destId="{E6756129-FEE3-4078-9341-2F100603C697}" srcOrd="10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C938A85-3498-41F5-BBF7-0C11CE171002}">
      <dsp:nvSpPr>
        <dsp:cNvPr id="0" name=""/>
        <dsp:cNvSpPr/>
      </dsp:nvSpPr>
      <dsp:spPr>
        <a:xfrm>
          <a:off x="0" y="46327"/>
          <a:ext cx="10515600" cy="524160"/>
        </a:xfrm>
        <a:prstGeom prst="roundRect">
          <a:avLst/>
        </a:prstGeom>
        <a:solidFill>
          <a:schemeClr val="bg1"/>
        </a:solidFill>
        <a:ln w="25400" cap="flat" cmpd="sng" algn="ctr">
          <a:solidFill>
            <a:srgbClr val="00C85A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800" kern="1200">
              <a:solidFill>
                <a:srgbClr val="544740"/>
              </a:solidFill>
              <a:latin typeface="Roboto" panose="02000000000000000000" pitchFamily="2" charset="0"/>
              <a:ea typeface="Roboto" panose="02000000000000000000" pitchFamily="2" charset="0"/>
            </a:rPr>
            <a:t>Wat doet WCFV voor WUR</a:t>
          </a:r>
          <a:endParaRPr lang="en-US" sz="1800" kern="1200">
            <a:solidFill>
              <a:srgbClr val="544740"/>
            </a:solidFill>
            <a:latin typeface="Roboto" panose="02000000000000000000" pitchFamily="2" charset="0"/>
            <a:ea typeface="Roboto" panose="02000000000000000000" pitchFamily="2" charset="0"/>
          </a:endParaRPr>
        </a:p>
      </dsp:txBody>
      <dsp:txXfrm>
        <a:off x="25587" y="71914"/>
        <a:ext cx="10464426" cy="472986"/>
      </dsp:txXfrm>
    </dsp:sp>
    <dsp:sp modelId="{65C04261-6F3C-485F-94DE-B6839427D41E}">
      <dsp:nvSpPr>
        <dsp:cNvPr id="0" name=""/>
        <dsp:cNvSpPr/>
      </dsp:nvSpPr>
      <dsp:spPr>
        <a:xfrm>
          <a:off x="0" y="651127"/>
          <a:ext cx="10515600" cy="524160"/>
        </a:xfrm>
        <a:prstGeom prst="roundRect">
          <a:avLst/>
        </a:prstGeom>
        <a:solidFill>
          <a:schemeClr val="bg1"/>
        </a:solidFill>
        <a:ln w="25400" cap="flat" cmpd="sng" algn="ctr">
          <a:solidFill>
            <a:srgbClr val="00C85A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800" kern="1200">
              <a:solidFill>
                <a:srgbClr val="544740"/>
              </a:solidFill>
              <a:latin typeface="Roboto" panose="02000000000000000000" pitchFamily="2" charset="0"/>
              <a:ea typeface="Roboto" panose="02000000000000000000" pitchFamily="2" charset="0"/>
            </a:rPr>
            <a:t>Immigratiewetgeving</a:t>
          </a:r>
          <a:endParaRPr lang="en-US" sz="1800" kern="1200">
            <a:solidFill>
              <a:srgbClr val="544740"/>
            </a:solidFill>
            <a:latin typeface="Roboto" panose="02000000000000000000" pitchFamily="2" charset="0"/>
            <a:ea typeface="Roboto" panose="02000000000000000000" pitchFamily="2" charset="0"/>
          </a:endParaRPr>
        </a:p>
      </dsp:txBody>
      <dsp:txXfrm>
        <a:off x="25587" y="676714"/>
        <a:ext cx="10464426" cy="472986"/>
      </dsp:txXfrm>
    </dsp:sp>
    <dsp:sp modelId="{016033D0-E10C-43A6-A8B9-892DD0698D20}">
      <dsp:nvSpPr>
        <dsp:cNvPr id="0" name=""/>
        <dsp:cNvSpPr/>
      </dsp:nvSpPr>
      <dsp:spPr>
        <a:xfrm>
          <a:off x="0" y="1255927"/>
          <a:ext cx="10515600" cy="524160"/>
        </a:xfrm>
        <a:prstGeom prst="roundRect">
          <a:avLst/>
        </a:prstGeom>
        <a:solidFill>
          <a:schemeClr val="bg1"/>
        </a:solidFill>
        <a:ln w="25400" cap="flat" cmpd="sng" algn="ctr">
          <a:solidFill>
            <a:srgbClr val="00C85A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800" kern="1200">
              <a:solidFill>
                <a:srgbClr val="544740"/>
              </a:solidFill>
              <a:latin typeface="Roboto" panose="02000000000000000000" pitchFamily="2" charset="0"/>
              <a:ea typeface="Roboto" panose="02000000000000000000" pitchFamily="2" charset="0"/>
            </a:rPr>
            <a:t>De internationale medewerker bij WUR</a:t>
          </a:r>
          <a:endParaRPr lang="en-US" sz="1800" kern="1200">
            <a:solidFill>
              <a:srgbClr val="544740"/>
            </a:solidFill>
            <a:latin typeface="Roboto" panose="02000000000000000000" pitchFamily="2" charset="0"/>
            <a:ea typeface="Roboto" panose="02000000000000000000" pitchFamily="2" charset="0"/>
          </a:endParaRPr>
        </a:p>
      </dsp:txBody>
      <dsp:txXfrm>
        <a:off x="25587" y="1281514"/>
        <a:ext cx="10464426" cy="472986"/>
      </dsp:txXfrm>
    </dsp:sp>
    <dsp:sp modelId="{7FC6F91D-BCE0-46D0-8BC1-EFF0001A4406}">
      <dsp:nvSpPr>
        <dsp:cNvPr id="0" name=""/>
        <dsp:cNvSpPr/>
      </dsp:nvSpPr>
      <dsp:spPr>
        <a:xfrm>
          <a:off x="0" y="1860727"/>
          <a:ext cx="10515600" cy="524160"/>
        </a:xfrm>
        <a:prstGeom prst="roundRect">
          <a:avLst/>
        </a:prstGeom>
        <a:solidFill>
          <a:schemeClr val="bg1"/>
        </a:solidFill>
        <a:ln w="25400" cap="flat" cmpd="sng" algn="ctr">
          <a:solidFill>
            <a:srgbClr val="00C85A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800" kern="1200">
              <a:solidFill>
                <a:srgbClr val="544740"/>
              </a:solidFill>
              <a:latin typeface="Roboto" panose="02000000000000000000" pitchFamily="2" charset="0"/>
              <a:ea typeface="Roboto" panose="02000000000000000000" pitchFamily="2" charset="0"/>
            </a:rPr>
            <a:t>Actualiteiten</a:t>
          </a:r>
          <a:endParaRPr lang="en-US" sz="1800" kern="1200">
            <a:solidFill>
              <a:srgbClr val="544740"/>
            </a:solidFill>
            <a:latin typeface="Roboto" panose="02000000000000000000" pitchFamily="2" charset="0"/>
            <a:ea typeface="Roboto" panose="02000000000000000000" pitchFamily="2" charset="0"/>
          </a:endParaRPr>
        </a:p>
      </dsp:txBody>
      <dsp:txXfrm>
        <a:off x="25587" y="1886314"/>
        <a:ext cx="10464426" cy="472986"/>
      </dsp:txXfrm>
    </dsp:sp>
    <dsp:sp modelId="{89FF4179-8883-46DA-A789-3A35D7CDE964}">
      <dsp:nvSpPr>
        <dsp:cNvPr id="0" name=""/>
        <dsp:cNvSpPr/>
      </dsp:nvSpPr>
      <dsp:spPr>
        <a:xfrm>
          <a:off x="0" y="2465527"/>
          <a:ext cx="10515600" cy="524160"/>
        </a:xfrm>
        <a:prstGeom prst="roundRect">
          <a:avLst/>
        </a:prstGeom>
        <a:solidFill>
          <a:schemeClr val="bg1"/>
        </a:solidFill>
        <a:ln w="25400" cap="flat" cmpd="sng" algn="ctr">
          <a:solidFill>
            <a:srgbClr val="00C85A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800" kern="1200">
              <a:solidFill>
                <a:srgbClr val="544740"/>
              </a:solidFill>
              <a:latin typeface="Roboto" panose="02000000000000000000" pitchFamily="2" charset="0"/>
              <a:ea typeface="Roboto" panose="02000000000000000000" pitchFamily="2" charset="0"/>
            </a:rPr>
            <a:t>Nieuwe dienstverlening Welcome Center</a:t>
          </a:r>
          <a:endParaRPr lang="en-US" sz="1800" kern="1200">
            <a:solidFill>
              <a:srgbClr val="544740"/>
            </a:solidFill>
            <a:latin typeface="Roboto" panose="02000000000000000000" pitchFamily="2" charset="0"/>
            <a:ea typeface="Roboto" panose="02000000000000000000" pitchFamily="2" charset="0"/>
          </a:endParaRPr>
        </a:p>
      </dsp:txBody>
      <dsp:txXfrm>
        <a:off x="25587" y="2491114"/>
        <a:ext cx="10464426" cy="472986"/>
      </dsp:txXfrm>
    </dsp:sp>
    <dsp:sp modelId="{B17B113C-1360-4D34-A28D-A58241B54444}">
      <dsp:nvSpPr>
        <dsp:cNvPr id="0" name=""/>
        <dsp:cNvSpPr/>
      </dsp:nvSpPr>
      <dsp:spPr>
        <a:xfrm>
          <a:off x="0" y="3070327"/>
          <a:ext cx="10515600" cy="524160"/>
        </a:xfrm>
        <a:prstGeom prst="roundRect">
          <a:avLst/>
        </a:prstGeom>
        <a:solidFill>
          <a:schemeClr val="bg1"/>
        </a:solidFill>
        <a:ln w="25400" cap="flat" cmpd="sng" algn="ctr">
          <a:solidFill>
            <a:srgbClr val="00C85A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800" kern="1200">
              <a:solidFill>
                <a:srgbClr val="544740"/>
              </a:solidFill>
              <a:latin typeface="Roboto" panose="02000000000000000000" pitchFamily="2" charset="0"/>
              <a:ea typeface="Roboto" panose="02000000000000000000" pitchFamily="2" charset="0"/>
            </a:rPr>
            <a:t>Vragen en bezoek kantoor WCFV</a:t>
          </a:r>
          <a:endParaRPr lang="en-US" sz="1800" kern="1200">
            <a:solidFill>
              <a:srgbClr val="544740"/>
            </a:solidFill>
            <a:latin typeface="Roboto" panose="02000000000000000000" pitchFamily="2" charset="0"/>
            <a:ea typeface="Roboto" panose="02000000000000000000" pitchFamily="2" charset="0"/>
          </a:endParaRPr>
        </a:p>
      </dsp:txBody>
      <dsp:txXfrm>
        <a:off x="25587" y="3095914"/>
        <a:ext cx="10464426" cy="47298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2425E99-13DF-4ADC-B717-1B9F7E323D56}">
      <dsp:nvSpPr>
        <dsp:cNvPr id="0" name=""/>
        <dsp:cNvSpPr/>
      </dsp:nvSpPr>
      <dsp:spPr>
        <a:xfrm>
          <a:off x="5718" y="480570"/>
          <a:ext cx="2127198" cy="850879"/>
        </a:xfrm>
        <a:prstGeom prst="chevron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rgbClr val="00C85A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2004" tIns="10668" rIns="10668" bIns="10668" numCol="1" spcCol="1270" anchor="ctr" anchorCtr="0">
          <a:noAutofit/>
        </a:bodyPr>
        <a:lstStyle/>
        <a:p>
          <a:pPr marL="0" lvl="0" indent="0" algn="ctr" defTabSz="3556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800" b="1" kern="1200">
              <a:solidFill>
                <a:srgbClr val="544740"/>
              </a:solidFill>
              <a:latin typeface="Roboto" panose="02000000000000000000" pitchFamily="2" charset="0"/>
              <a:ea typeface="Roboto" panose="02000000000000000000" pitchFamily="2" charset="0"/>
            </a:rPr>
            <a:t>Documenten verzamelen en beoordelen of aan voorwaarden VVR wordt voldaan</a:t>
          </a:r>
        </a:p>
      </dsp:txBody>
      <dsp:txXfrm>
        <a:off x="431158" y="480570"/>
        <a:ext cx="1276319" cy="850879"/>
      </dsp:txXfrm>
    </dsp:sp>
    <dsp:sp modelId="{F30D3D82-1B13-4D71-ADC2-1A0BB9EAFC1A}">
      <dsp:nvSpPr>
        <dsp:cNvPr id="0" name=""/>
        <dsp:cNvSpPr/>
      </dsp:nvSpPr>
      <dsp:spPr>
        <a:xfrm>
          <a:off x="1920197" y="480570"/>
          <a:ext cx="2127198" cy="850879"/>
        </a:xfrm>
        <a:prstGeom prst="chevron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rgbClr val="00C85A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2004" tIns="10668" rIns="10668" bIns="10668" numCol="1" spcCol="1270" anchor="ctr" anchorCtr="0">
          <a:noAutofit/>
        </a:bodyPr>
        <a:lstStyle/>
        <a:p>
          <a:pPr marL="0" lvl="0" indent="0" algn="ctr" defTabSz="3556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800" b="1" kern="1200">
              <a:solidFill>
                <a:srgbClr val="544740"/>
              </a:solidFill>
              <a:latin typeface="Roboto" panose="02000000000000000000" pitchFamily="2" charset="0"/>
              <a:ea typeface="Roboto" panose="02000000000000000000" pitchFamily="2" charset="0"/>
            </a:rPr>
            <a:t>Aanvraag indienen bij IND</a:t>
          </a:r>
        </a:p>
      </dsp:txBody>
      <dsp:txXfrm>
        <a:off x="2345637" y="480570"/>
        <a:ext cx="1276319" cy="850879"/>
      </dsp:txXfrm>
    </dsp:sp>
    <dsp:sp modelId="{54BB3512-46B9-4778-B097-B5080128D26F}">
      <dsp:nvSpPr>
        <dsp:cNvPr id="0" name=""/>
        <dsp:cNvSpPr/>
      </dsp:nvSpPr>
      <dsp:spPr>
        <a:xfrm>
          <a:off x="3834676" y="480570"/>
          <a:ext cx="2127198" cy="850879"/>
        </a:xfrm>
        <a:prstGeom prst="chevron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rgbClr val="00C85A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2004" tIns="10668" rIns="10668" bIns="10668" numCol="1" spcCol="1270" anchor="ctr" anchorCtr="0">
          <a:noAutofit/>
        </a:bodyPr>
        <a:lstStyle/>
        <a:p>
          <a:pPr marL="0" lvl="0" indent="0" algn="ctr" defTabSz="3556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800" b="1" kern="1200">
              <a:solidFill>
                <a:srgbClr val="544740"/>
              </a:solidFill>
              <a:latin typeface="Roboto" panose="02000000000000000000" pitchFamily="2" charset="0"/>
              <a:ea typeface="Roboto" panose="02000000000000000000" pitchFamily="2" charset="0"/>
            </a:rPr>
            <a:t>Aanvraag goedgekeurd IND</a:t>
          </a:r>
        </a:p>
        <a:p>
          <a:pPr marL="0" lvl="0" indent="0" algn="ctr" defTabSz="3556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800" b="1" kern="1200">
              <a:solidFill>
                <a:srgbClr val="544740"/>
              </a:solidFill>
              <a:latin typeface="Roboto" panose="02000000000000000000" pitchFamily="2" charset="0"/>
              <a:ea typeface="Roboto" panose="02000000000000000000" pitchFamily="2" charset="0"/>
            </a:rPr>
            <a:t>Afspraak ambassade ophalen MVV inreisvisum</a:t>
          </a:r>
        </a:p>
      </dsp:txBody>
      <dsp:txXfrm>
        <a:off x="4260116" y="480570"/>
        <a:ext cx="1276319" cy="850879"/>
      </dsp:txXfrm>
    </dsp:sp>
    <dsp:sp modelId="{EE404F39-44C9-4765-A763-D4691C8CFA69}">
      <dsp:nvSpPr>
        <dsp:cNvPr id="0" name=""/>
        <dsp:cNvSpPr/>
      </dsp:nvSpPr>
      <dsp:spPr>
        <a:xfrm>
          <a:off x="5749155" y="480570"/>
          <a:ext cx="2127198" cy="850879"/>
        </a:xfrm>
        <a:prstGeom prst="chevron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rgbClr val="00C85A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2004" tIns="10668" rIns="10668" bIns="10668" numCol="1" spcCol="1270" anchor="ctr" anchorCtr="0">
          <a:noAutofit/>
        </a:bodyPr>
        <a:lstStyle/>
        <a:p>
          <a:pPr marL="0" lvl="0" indent="0" algn="ctr" defTabSz="3556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800" b="1" kern="1200">
              <a:solidFill>
                <a:srgbClr val="544740"/>
              </a:solidFill>
              <a:latin typeface="Roboto" panose="02000000000000000000" pitchFamily="2" charset="0"/>
              <a:ea typeface="Roboto" panose="02000000000000000000" pitchFamily="2" charset="0"/>
            </a:rPr>
            <a:t>Visum afgegeven, </a:t>
          </a:r>
          <a:r>
            <a:rPr lang="nl-NL" sz="800" b="1" kern="1200" err="1">
              <a:solidFill>
                <a:srgbClr val="544740"/>
              </a:solidFill>
              <a:latin typeface="Roboto" panose="02000000000000000000" pitchFamily="2" charset="0"/>
              <a:ea typeface="Roboto" panose="02000000000000000000" pitchFamily="2" charset="0"/>
            </a:rPr>
            <a:t>inreisdatum</a:t>
          </a:r>
          <a:r>
            <a:rPr lang="nl-NL" sz="800" b="1" kern="1200">
              <a:solidFill>
                <a:srgbClr val="544740"/>
              </a:solidFill>
              <a:latin typeface="Roboto" panose="02000000000000000000" pitchFamily="2" charset="0"/>
              <a:ea typeface="Roboto" panose="02000000000000000000" pitchFamily="2" charset="0"/>
            </a:rPr>
            <a:t> bekend</a:t>
          </a:r>
        </a:p>
      </dsp:txBody>
      <dsp:txXfrm>
        <a:off x="6174595" y="480570"/>
        <a:ext cx="1276319" cy="850879"/>
      </dsp:txXfrm>
    </dsp:sp>
    <dsp:sp modelId="{C9B1632C-07AE-4B43-BBE4-DD10A3D0629B}">
      <dsp:nvSpPr>
        <dsp:cNvPr id="0" name=""/>
        <dsp:cNvSpPr/>
      </dsp:nvSpPr>
      <dsp:spPr>
        <a:xfrm>
          <a:off x="7663633" y="480570"/>
          <a:ext cx="2127198" cy="850879"/>
        </a:xfrm>
        <a:prstGeom prst="chevron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rgbClr val="00C85A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2004" tIns="10668" rIns="10668" bIns="10668" numCol="1" spcCol="1270" anchor="ctr" anchorCtr="0">
          <a:noAutofit/>
        </a:bodyPr>
        <a:lstStyle/>
        <a:p>
          <a:pPr marL="0" lvl="0" indent="0" algn="ctr" defTabSz="3556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800" b="1" kern="1200">
              <a:solidFill>
                <a:srgbClr val="544740"/>
              </a:solidFill>
              <a:latin typeface="Roboto" panose="02000000000000000000" pitchFamily="2" charset="0"/>
              <a:ea typeface="Roboto" panose="02000000000000000000" pitchFamily="2" charset="0"/>
            </a:rPr>
            <a:t>Aankomst in Nederland</a:t>
          </a:r>
          <a:br>
            <a:rPr lang="nl-NL" sz="800" b="1" kern="1200">
              <a:solidFill>
                <a:srgbClr val="544740"/>
              </a:solidFill>
              <a:latin typeface="Roboto" panose="02000000000000000000" pitchFamily="2" charset="0"/>
              <a:ea typeface="Roboto" panose="02000000000000000000" pitchFamily="2" charset="0"/>
            </a:rPr>
          </a:br>
          <a:r>
            <a:rPr lang="nl-NL" sz="800" b="1" kern="1200">
              <a:solidFill>
                <a:srgbClr val="544740"/>
              </a:solidFill>
              <a:latin typeface="Roboto" panose="02000000000000000000" pitchFamily="2" charset="0"/>
              <a:ea typeface="Roboto" panose="02000000000000000000" pitchFamily="2" charset="0"/>
            </a:rPr>
            <a:t>Formaliteiten bij WCFV</a:t>
          </a:r>
        </a:p>
      </dsp:txBody>
      <dsp:txXfrm>
        <a:off x="8089073" y="480570"/>
        <a:ext cx="1276319" cy="850879"/>
      </dsp:txXfrm>
    </dsp:sp>
    <dsp:sp modelId="{E6756129-FEE3-4078-9341-2F100603C697}">
      <dsp:nvSpPr>
        <dsp:cNvPr id="0" name=""/>
        <dsp:cNvSpPr/>
      </dsp:nvSpPr>
      <dsp:spPr>
        <a:xfrm>
          <a:off x="9578112" y="480570"/>
          <a:ext cx="2127198" cy="850879"/>
        </a:xfrm>
        <a:prstGeom prst="chevron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rgbClr val="00C85A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2004" tIns="10668" rIns="10668" bIns="10668" numCol="1" spcCol="1270" anchor="ctr" anchorCtr="0">
          <a:noAutofit/>
        </a:bodyPr>
        <a:lstStyle/>
        <a:p>
          <a:pPr marL="0" lvl="0" indent="0" algn="ctr" defTabSz="3556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800" b="1" kern="1200">
              <a:solidFill>
                <a:srgbClr val="544740"/>
              </a:solidFill>
              <a:latin typeface="Roboto" panose="02000000000000000000" pitchFamily="2" charset="0"/>
              <a:ea typeface="Roboto" panose="02000000000000000000" pitchFamily="2" charset="0"/>
            </a:rPr>
            <a:t>Verblijf in Nederland</a:t>
          </a:r>
        </a:p>
      </dsp:txBody>
      <dsp:txXfrm>
        <a:off x="10003552" y="480570"/>
        <a:ext cx="1276319" cy="85087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4C41E97-D8B8-48D2-AF4C-6DA2B54340E5}" type="datetimeFigureOut">
              <a:rPr lang="nl-NL" smtClean="0"/>
              <a:t>10-5-2024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342C9A-4D03-446F-8678-FA679B00C2A8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952272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/>
              <a:t>STARTSCHERM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F342C9A-4D03-446F-8678-FA679B00C2A8}" type="slidenum">
              <a:rPr lang="nl-NL" smtClean="0"/>
              <a:t>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7085652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/>
              <a:t>EINDSCHERM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F342C9A-4D03-446F-8678-FA679B00C2A8}" type="slidenum">
              <a:rPr lang="nl-NL" smtClean="0"/>
              <a:t>30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9373831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/>
              <a:t>KLIK voor ‘Welkom’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F342C9A-4D03-446F-8678-FA679B00C2A8}" type="slidenum">
              <a:rPr lang="nl-NL" smtClean="0"/>
              <a:t>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2710911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/>
              <a:t>KLIK voor antwoord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F342C9A-4D03-446F-8678-FA679B00C2A8}" type="slidenum">
              <a:rPr lang="nl-NL" smtClean="0"/>
              <a:t>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9039106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/>
              <a:t>KLIK voor gezinsleden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F342C9A-4D03-446F-8678-FA679B00C2A8}" type="slidenum">
              <a:rPr lang="nl-NL" smtClean="0"/>
              <a:t>8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929481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/>
              <a:t>AUTOMATISCH naar rechten en plichten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F342C9A-4D03-446F-8678-FA679B00C2A8}" type="slidenum">
              <a:rPr lang="nl-NL" smtClean="0"/>
              <a:t>10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2955672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err="1"/>
              <a:t>Final</a:t>
            </a:r>
            <a:r>
              <a:rPr lang="nl-NL"/>
              <a:t> KLIK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F342C9A-4D03-446F-8678-FA679B00C2A8}" type="slidenum">
              <a:rPr lang="nl-NL" smtClean="0"/>
              <a:t>26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7567457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/>
              <a:t>AUTOMATISCH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F342C9A-4D03-446F-8678-FA679B00C2A8}" type="slidenum">
              <a:rPr lang="nl-NL" smtClean="0"/>
              <a:t>27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0203641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/>
              <a:t>AUTOMATISCH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F342C9A-4D03-446F-8678-FA679B00C2A8}" type="slidenum">
              <a:rPr lang="nl-NL" smtClean="0"/>
              <a:t>28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4242111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/>
              <a:t>AUTOMATISCH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F342C9A-4D03-446F-8678-FA679B00C2A8}" type="slidenum">
              <a:rPr lang="nl-NL" smtClean="0"/>
              <a:t>29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62916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6D9464-5DA2-4691-9ABF-4D3F9EB60F43}" type="datetimeFigureOut">
              <a:rPr lang="nl-NL" smtClean="0"/>
              <a:t>10-5-2024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D0C744-7C01-4025-81F4-CF58DC37F2F1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229208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6D9464-5DA2-4691-9ABF-4D3F9EB60F43}" type="datetimeFigureOut">
              <a:rPr lang="nl-NL" smtClean="0"/>
              <a:t>10-5-2024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D0C744-7C01-4025-81F4-CF58DC37F2F1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280488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6D9464-5DA2-4691-9ABF-4D3F9EB60F43}" type="datetimeFigureOut">
              <a:rPr lang="nl-NL" smtClean="0"/>
              <a:t>10-5-2024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D0C744-7C01-4025-81F4-CF58DC37F2F1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184740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6D9464-5DA2-4691-9ABF-4D3F9EB60F43}" type="datetimeFigureOut">
              <a:rPr lang="nl-NL" smtClean="0"/>
              <a:t>10-5-2024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D0C744-7C01-4025-81F4-CF58DC37F2F1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595071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6D9464-5DA2-4691-9ABF-4D3F9EB60F43}" type="datetimeFigureOut">
              <a:rPr lang="nl-NL" smtClean="0"/>
              <a:t>10-5-2024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D0C744-7C01-4025-81F4-CF58DC37F2F1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177956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6D9464-5DA2-4691-9ABF-4D3F9EB60F43}" type="datetimeFigureOut">
              <a:rPr lang="nl-NL" smtClean="0"/>
              <a:t>10-5-2024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D0C744-7C01-4025-81F4-CF58DC37F2F1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788307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6D9464-5DA2-4691-9ABF-4D3F9EB60F43}" type="datetimeFigureOut">
              <a:rPr lang="nl-NL" smtClean="0"/>
              <a:t>10-5-2024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D0C744-7C01-4025-81F4-CF58DC37F2F1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13968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6D9464-5DA2-4691-9ABF-4D3F9EB60F43}" type="datetimeFigureOut">
              <a:rPr lang="nl-NL" smtClean="0"/>
              <a:t>10-5-2024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D0C744-7C01-4025-81F4-CF58DC37F2F1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247430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6D9464-5DA2-4691-9ABF-4D3F9EB60F43}" type="datetimeFigureOut">
              <a:rPr lang="nl-NL" smtClean="0"/>
              <a:t>10-5-2024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D0C744-7C01-4025-81F4-CF58DC37F2F1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20430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6D9464-5DA2-4691-9ABF-4D3F9EB60F43}" type="datetimeFigureOut">
              <a:rPr lang="nl-NL" smtClean="0"/>
              <a:t>10-5-2024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D0C744-7C01-4025-81F4-CF58DC37F2F1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689429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  <a:endParaRPr lang="en-US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6D9464-5DA2-4691-9ABF-4D3F9EB60F43}" type="datetimeFigureOut">
              <a:rPr lang="nl-NL" smtClean="0"/>
              <a:t>10-5-2024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D0C744-7C01-4025-81F4-CF58DC37F2F1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396707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6D9464-5DA2-4691-9ABF-4D3F9EB60F43}" type="datetimeFigureOut">
              <a:rPr lang="nl-NL" smtClean="0"/>
              <a:t>10-5-2024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D0C744-7C01-4025-81F4-CF58DC37F2F1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69349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3" Type="http://schemas.openxmlformats.org/officeDocument/2006/relationships/image" Target="../media/image1.png"/><Relationship Id="rId7" Type="http://schemas.openxmlformats.org/officeDocument/2006/relationships/image" Target="../media/image28.sv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png"/><Relationship Id="rId5" Type="http://schemas.openxmlformats.org/officeDocument/2006/relationships/image" Target="../media/image26.svg"/><Relationship Id="rId4" Type="http://schemas.openxmlformats.org/officeDocument/2006/relationships/image" Target="../media/image25.png"/><Relationship Id="rId9" Type="http://schemas.openxmlformats.org/officeDocument/2006/relationships/image" Target="../media/image30.sv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sv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4.svg"/><Relationship Id="rId4" Type="http://schemas.openxmlformats.org/officeDocument/2006/relationships/image" Target="../media/image3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sv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3.png"/><Relationship Id="rId5" Type="http://schemas.openxmlformats.org/officeDocument/2006/relationships/image" Target="../media/image42.svg"/><Relationship Id="rId4" Type="http://schemas.openxmlformats.org/officeDocument/2006/relationships/image" Target="../media/image41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svg"/><Relationship Id="rId7" Type="http://schemas.openxmlformats.org/officeDocument/2006/relationships/image" Target="../media/image49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8.png"/><Relationship Id="rId5" Type="http://schemas.openxmlformats.org/officeDocument/2006/relationships/image" Target="../media/image47.svg"/><Relationship Id="rId4" Type="http://schemas.openxmlformats.org/officeDocument/2006/relationships/image" Target="../media/image46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sv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3.svg"/><Relationship Id="rId4" Type="http://schemas.openxmlformats.org/officeDocument/2006/relationships/image" Target="../media/image52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sv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sv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sv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sv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.png"/><Relationship Id="rId3" Type="http://schemas.openxmlformats.org/officeDocument/2006/relationships/image" Target="../media/image63.svg"/><Relationship Id="rId7" Type="http://schemas.openxmlformats.org/officeDocument/2006/relationships/image" Target="../media/image67.sv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6.png"/><Relationship Id="rId5" Type="http://schemas.openxmlformats.org/officeDocument/2006/relationships/image" Target="../media/image65.svg"/><Relationship Id="rId4" Type="http://schemas.openxmlformats.org/officeDocument/2006/relationships/image" Target="../media/image64.png"/><Relationship Id="rId9" Type="http://schemas.openxmlformats.org/officeDocument/2006/relationships/image" Target="../media/image68.sv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1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svg"/><Relationship Id="rId13" Type="http://schemas.openxmlformats.org/officeDocument/2006/relationships/image" Target="../media/image13.png"/><Relationship Id="rId18" Type="http://schemas.openxmlformats.org/officeDocument/2006/relationships/image" Target="../media/image18.sv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12" Type="http://schemas.openxmlformats.org/officeDocument/2006/relationships/image" Target="../media/image12.svg"/><Relationship Id="rId17" Type="http://schemas.openxmlformats.org/officeDocument/2006/relationships/image" Target="../media/image17.png"/><Relationship Id="rId2" Type="http://schemas.openxmlformats.org/officeDocument/2006/relationships/image" Target="../media/image2.png"/><Relationship Id="rId16" Type="http://schemas.openxmlformats.org/officeDocument/2006/relationships/image" Target="../media/image16.svg"/><Relationship Id="rId20" Type="http://schemas.openxmlformats.org/officeDocument/2006/relationships/image" Target="../media/image20.sv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sv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5" Type="http://schemas.openxmlformats.org/officeDocument/2006/relationships/image" Target="../media/image15.png"/><Relationship Id="rId10" Type="http://schemas.openxmlformats.org/officeDocument/2006/relationships/image" Target="../media/image10.svg"/><Relationship Id="rId19" Type="http://schemas.openxmlformats.org/officeDocument/2006/relationships/image" Target="../media/image19.png"/><Relationship Id="rId4" Type="http://schemas.openxmlformats.org/officeDocument/2006/relationships/image" Target="../media/image4.svg"/><Relationship Id="rId9" Type="http://schemas.openxmlformats.org/officeDocument/2006/relationships/image" Target="../media/image9.png"/><Relationship Id="rId14" Type="http://schemas.openxmlformats.org/officeDocument/2006/relationships/image" Target="../media/image14.sv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png"/><Relationship Id="rId4" Type="http://schemas.openxmlformats.org/officeDocument/2006/relationships/image" Target="../media/image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1">
            <a:extLst>
              <a:ext uri="{FF2B5EF4-FFF2-40B4-BE49-F238E27FC236}">
                <a16:creationId xmlns:a16="http://schemas.microsoft.com/office/drawing/2014/main" id="{6014C3EE-3D84-E27C-0660-ABB8BF5645B4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pic>
        <p:nvPicPr>
          <p:cNvPr id="4" name="Afbeelding 3" descr="Afbeelding met tekst, Lettertype, Graphics, ontwerp&#10;&#10;Automatisch gegenereerde beschrijving">
            <a:extLst>
              <a:ext uri="{FF2B5EF4-FFF2-40B4-BE49-F238E27FC236}">
                <a16:creationId xmlns:a16="http://schemas.microsoft.com/office/drawing/2014/main" id="{6D0AD904-062C-B66F-C9D8-FCCF8FC2195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39510" y="2119881"/>
            <a:ext cx="1712980" cy="26182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74206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hoek 3">
            <a:extLst>
              <a:ext uri="{FF2B5EF4-FFF2-40B4-BE49-F238E27FC236}">
                <a16:creationId xmlns:a16="http://schemas.microsoft.com/office/drawing/2014/main" id="{F7CA2C5C-4652-0C2B-4573-9C3B9604E0CD}"/>
              </a:ext>
            </a:extLst>
          </p:cNvPr>
          <p:cNvSpPr/>
          <p:nvPr/>
        </p:nvSpPr>
        <p:spPr>
          <a:xfrm>
            <a:off x="5701896" y="0"/>
            <a:ext cx="6490104" cy="6858000"/>
          </a:xfrm>
          <a:prstGeom prst="rect">
            <a:avLst/>
          </a:prstGeom>
          <a:solidFill>
            <a:srgbClr val="00C8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600"/>
          </a:p>
        </p:txBody>
      </p:sp>
      <p:sp>
        <p:nvSpPr>
          <p:cNvPr id="5" name="Titel 1">
            <a:extLst>
              <a:ext uri="{FF2B5EF4-FFF2-40B4-BE49-F238E27FC236}">
                <a16:creationId xmlns:a16="http://schemas.microsoft.com/office/drawing/2014/main" id="{41519743-D1A6-CE2D-4C7C-189DB0E802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75288" y="365125"/>
            <a:ext cx="6888090" cy="1325563"/>
          </a:xfrm>
        </p:spPr>
        <p:txBody>
          <a:bodyPr/>
          <a:lstStyle/>
          <a:p>
            <a:r>
              <a:rPr lang="nl-NL" i="1">
                <a:solidFill>
                  <a:srgbClr val="00C85A"/>
                </a:solidFill>
                <a:latin typeface="Merriweather Black" panose="00000A00000000000000" pitchFamily="2" charset="0"/>
              </a:rPr>
              <a:t>Immigratie </a:t>
            </a:r>
            <a:r>
              <a:rPr lang="nl-NL" i="1">
                <a:solidFill>
                  <a:srgbClr val="544740"/>
                </a:solidFill>
                <a:latin typeface="Merriweather" panose="00000500000000000000" pitchFamily="2" charset="0"/>
              </a:rPr>
              <a:t>wetgeving</a:t>
            </a:r>
            <a:endParaRPr lang="nl-NL" i="1">
              <a:solidFill>
                <a:srgbClr val="00C85A"/>
              </a:solidFill>
              <a:latin typeface="Merriweather" panose="00000500000000000000" pitchFamily="2" charset="0"/>
            </a:endParaRPr>
          </a:p>
        </p:txBody>
      </p:sp>
      <p:cxnSp>
        <p:nvCxnSpPr>
          <p:cNvPr id="6" name="Rechte verbindingslijn 5">
            <a:extLst>
              <a:ext uri="{FF2B5EF4-FFF2-40B4-BE49-F238E27FC236}">
                <a16:creationId xmlns:a16="http://schemas.microsoft.com/office/drawing/2014/main" id="{421F4E61-44D6-BC78-6517-3F97ACC2A2AC}"/>
              </a:ext>
            </a:extLst>
          </p:cNvPr>
          <p:cNvCxnSpPr>
            <a:cxnSpLocks/>
          </p:cNvCxnSpPr>
          <p:nvPr/>
        </p:nvCxnSpPr>
        <p:spPr>
          <a:xfrm flipH="1">
            <a:off x="2055944" y="551591"/>
            <a:ext cx="2341330" cy="0"/>
          </a:xfrm>
          <a:prstGeom prst="line">
            <a:avLst/>
          </a:prstGeom>
          <a:ln w="63500" cap="rnd">
            <a:solidFill>
              <a:srgbClr val="54474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Rechte verbindingslijn 6">
            <a:extLst>
              <a:ext uri="{FF2B5EF4-FFF2-40B4-BE49-F238E27FC236}">
                <a16:creationId xmlns:a16="http://schemas.microsoft.com/office/drawing/2014/main" id="{90A4AFB0-527E-A148-3D83-018BF0DC88D7}"/>
              </a:ext>
            </a:extLst>
          </p:cNvPr>
          <p:cNvCxnSpPr>
            <a:cxnSpLocks/>
          </p:cNvCxnSpPr>
          <p:nvPr/>
        </p:nvCxnSpPr>
        <p:spPr>
          <a:xfrm flipH="1">
            <a:off x="7058935" y="1460167"/>
            <a:ext cx="1986054" cy="0"/>
          </a:xfrm>
          <a:prstGeom prst="line">
            <a:avLst/>
          </a:prstGeom>
          <a:ln w="63500" cap="rnd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kstvak 2">
            <a:extLst>
              <a:ext uri="{FF2B5EF4-FFF2-40B4-BE49-F238E27FC236}">
                <a16:creationId xmlns:a16="http://schemas.microsoft.com/office/drawing/2014/main" id="{E772FDE7-AAE1-5981-BF63-C318D3DBA8C0}"/>
              </a:ext>
            </a:extLst>
          </p:cNvPr>
          <p:cNvSpPr txBox="1"/>
          <p:nvPr/>
        </p:nvSpPr>
        <p:spPr>
          <a:xfrm>
            <a:off x="779150" y="1951672"/>
            <a:ext cx="375150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i="1">
                <a:solidFill>
                  <a:srgbClr val="54474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Wet Modern Migratiebeleid</a:t>
            </a:r>
            <a:r>
              <a:rPr lang="nl-NL">
                <a:solidFill>
                  <a:srgbClr val="54474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: </a:t>
            </a:r>
            <a:br>
              <a:rPr lang="nl-NL">
                <a:solidFill>
                  <a:srgbClr val="544740"/>
                </a:solidFill>
                <a:latin typeface="Roboto" panose="02000000000000000000" pitchFamily="2" charset="0"/>
                <a:ea typeface="Roboto" panose="02000000000000000000" pitchFamily="2" charset="0"/>
              </a:rPr>
            </a:br>
            <a:r>
              <a:rPr lang="nl-NL" b="1">
                <a:solidFill>
                  <a:srgbClr val="54474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Erkend referent </a:t>
            </a:r>
            <a:r>
              <a:rPr lang="nl-NL">
                <a:solidFill>
                  <a:srgbClr val="54474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van de IND</a:t>
            </a:r>
          </a:p>
          <a:p>
            <a:r>
              <a:rPr lang="nl-NL">
                <a:solidFill>
                  <a:srgbClr val="54474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	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nl-NL">
              <a:solidFill>
                <a:srgbClr val="544740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>
                <a:solidFill>
                  <a:srgbClr val="54474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Controle en boetebeleid IND</a:t>
            </a:r>
          </a:p>
          <a:p>
            <a:endParaRPr lang="nl-NL">
              <a:solidFill>
                <a:srgbClr val="544740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9" name="Tekstvak 8">
            <a:extLst>
              <a:ext uri="{FF2B5EF4-FFF2-40B4-BE49-F238E27FC236}">
                <a16:creationId xmlns:a16="http://schemas.microsoft.com/office/drawing/2014/main" id="{DCE52E30-8ECE-E711-3AB8-33F55C6EBCB3}"/>
              </a:ext>
            </a:extLst>
          </p:cNvPr>
          <p:cNvSpPr txBox="1"/>
          <p:nvPr/>
        </p:nvSpPr>
        <p:spPr>
          <a:xfrm>
            <a:off x="6899020" y="2136338"/>
            <a:ext cx="3768980" cy="129266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nl-NL" b="1" i="1">
                <a:latin typeface="Roboto" panose="02000000000000000000" pitchFamily="2" charset="0"/>
                <a:ea typeface="Roboto" panose="02000000000000000000" pitchFamily="2" charset="0"/>
              </a:rPr>
              <a:t>Rechten</a:t>
            </a:r>
            <a:r>
              <a:rPr lang="nl-NL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nl-NL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snellere beslissing door IND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nl-NL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minder controle vooraf door IND</a:t>
            </a:r>
          </a:p>
        </p:txBody>
      </p:sp>
      <p:sp>
        <p:nvSpPr>
          <p:cNvPr id="10" name="Tekstvak 9">
            <a:extLst>
              <a:ext uri="{FF2B5EF4-FFF2-40B4-BE49-F238E27FC236}">
                <a16:creationId xmlns:a16="http://schemas.microsoft.com/office/drawing/2014/main" id="{8DD6FAD0-1B5D-4F01-3179-FBBD08FD3197}"/>
              </a:ext>
            </a:extLst>
          </p:cNvPr>
          <p:cNvSpPr txBox="1"/>
          <p:nvPr/>
        </p:nvSpPr>
        <p:spPr>
          <a:xfrm>
            <a:off x="6899020" y="3788335"/>
            <a:ext cx="2383986" cy="171066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nl-NL" b="1" i="1">
                <a:latin typeface="Roboto" panose="02000000000000000000" pitchFamily="2" charset="0"/>
                <a:ea typeface="Roboto" panose="02000000000000000000" pitchFamily="2" charset="0"/>
              </a:rPr>
              <a:t>Plichten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nl-NL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zorgplicht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nl-NL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informatieplicht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nl-NL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administratieplicht</a:t>
            </a:r>
            <a:endParaRPr lang="nl-NL">
              <a:solidFill>
                <a:schemeClr val="bg1"/>
              </a:solidFill>
            </a:endParaRPr>
          </a:p>
        </p:txBody>
      </p:sp>
      <p:pic>
        <p:nvPicPr>
          <p:cNvPr id="14" name="Afbeelding 13" descr="Afbeelding met tekst, Lettertype, Graphics, ontwerp&#10;&#10;Automatisch gegenereerde beschrijving">
            <a:extLst>
              <a:ext uri="{FF2B5EF4-FFF2-40B4-BE49-F238E27FC236}">
                <a16:creationId xmlns:a16="http://schemas.microsoft.com/office/drawing/2014/main" id="{22F351E2-B50F-9430-44B5-4E455AB92B7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8000" y="448168"/>
            <a:ext cx="880613" cy="1345990"/>
          </a:xfrm>
          <a:prstGeom prst="rect">
            <a:avLst/>
          </a:prstGeom>
        </p:spPr>
      </p:pic>
      <p:pic>
        <p:nvPicPr>
          <p:cNvPr id="15" name="Graphic 14">
            <a:extLst>
              <a:ext uri="{FF2B5EF4-FFF2-40B4-BE49-F238E27FC236}">
                <a16:creationId xmlns:a16="http://schemas.microsoft.com/office/drawing/2014/main" id="{1E9C53B9-8994-8FFA-166B-106DDC53341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 rot="18000000" flipV="1">
            <a:off x="5148756" y="1720251"/>
            <a:ext cx="818982" cy="1714148"/>
          </a:xfrm>
          <a:prstGeom prst="rect">
            <a:avLst/>
          </a:prstGeom>
        </p:spPr>
      </p:pic>
      <p:pic>
        <p:nvPicPr>
          <p:cNvPr id="12" name="Graphic 11" descr="Weegschalen van gerechtigheid met effen opvulling">
            <a:extLst>
              <a:ext uri="{FF2B5EF4-FFF2-40B4-BE49-F238E27FC236}">
                <a16:creationId xmlns:a16="http://schemas.microsoft.com/office/drawing/2014/main" id="{F6BF2841-BD45-C8E9-FFB7-4F04799A6D8B}"/>
              </a:ext>
            </a:extLst>
          </p:cNvPr>
          <p:cNvPicPr>
            <a:picLocks noChangeAspect="1"/>
          </p:cNvPicPr>
          <p:nvPr/>
        </p:nvPicPr>
        <p:blipFill>
          <a:blip r:embed="rId6">
            <a:alphaModFix amt="25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 rot="900000">
            <a:off x="9835357" y="4369477"/>
            <a:ext cx="2680941" cy="2680941"/>
          </a:xfrm>
          <a:prstGeom prst="rect">
            <a:avLst/>
          </a:prstGeom>
        </p:spPr>
      </p:pic>
      <p:pic>
        <p:nvPicPr>
          <p:cNvPr id="21" name="Graphic 20" descr="Klembord met vinkjes met effen opvulling">
            <a:extLst>
              <a:ext uri="{FF2B5EF4-FFF2-40B4-BE49-F238E27FC236}">
                <a16:creationId xmlns:a16="http://schemas.microsoft.com/office/drawing/2014/main" id="{DACCEC56-CB5D-6D4D-E78F-F80CEE38F584}"/>
              </a:ext>
            </a:extLst>
          </p:cNvPr>
          <p:cNvPicPr>
            <a:picLocks noChangeAspect="1"/>
          </p:cNvPicPr>
          <p:nvPr/>
        </p:nvPicPr>
        <p:blipFill>
          <a:blip r:embed="rId8">
            <a:alphaModFix amt="25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 rot="20700000">
            <a:off x="-471613" y="4061378"/>
            <a:ext cx="3162517" cy="31625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7365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000"/>
                            </p:stCondLst>
                            <p:childTnLst>
                              <p:par>
                                <p:cTn id="16" presetID="1" presetClass="entr" presetSubtype="0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1">
            <a:extLst>
              <a:ext uri="{FF2B5EF4-FFF2-40B4-BE49-F238E27FC236}">
                <a16:creationId xmlns:a16="http://schemas.microsoft.com/office/drawing/2014/main" id="{7F7BE041-B87F-2BE6-CEF0-A7F7C4348C23}"/>
              </a:ext>
            </a:extLst>
          </p:cNvPr>
          <p:cNvSpPr/>
          <p:nvPr/>
        </p:nvSpPr>
        <p:spPr>
          <a:xfrm>
            <a:off x="0" y="0"/>
            <a:ext cx="12192000" cy="1690687"/>
          </a:xfrm>
          <a:prstGeom prst="rect">
            <a:avLst/>
          </a:prstGeom>
          <a:solidFill>
            <a:srgbClr val="00C8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600"/>
          </a:p>
        </p:txBody>
      </p:sp>
      <p:sp>
        <p:nvSpPr>
          <p:cNvPr id="3" name="Titel 1">
            <a:extLst>
              <a:ext uri="{FF2B5EF4-FFF2-40B4-BE49-F238E27FC236}">
                <a16:creationId xmlns:a16="http://schemas.microsoft.com/office/drawing/2014/main" id="{1ACED9DA-06EC-780A-64CC-E2C9F8E34B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nl-NL" i="1">
                <a:solidFill>
                  <a:srgbClr val="544740"/>
                </a:solidFill>
                <a:latin typeface="Merriweather Black" panose="00000A00000000000000" pitchFamily="2" charset="0"/>
              </a:rPr>
              <a:t>Wet</a:t>
            </a:r>
            <a:r>
              <a:rPr lang="nl-NL" i="1">
                <a:solidFill>
                  <a:schemeClr val="bg1"/>
                </a:solidFill>
                <a:latin typeface="Merriweather Black" panose="00000A00000000000000" pitchFamily="2" charset="0"/>
              </a:rPr>
              <a:t> </a:t>
            </a:r>
            <a:r>
              <a:rPr lang="nl-NL" i="1">
                <a:solidFill>
                  <a:schemeClr val="bg1"/>
                </a:solidFill>
                <a:latin typeface="Merriweather" panose="00000500000000000000" pitchFamily="2" charset="0"/>
              </a:rPr>
              <a:t>arbeid vreemdelingen</a:t>
            </a:r>
          </a:p>
        </p:txBody>
      </p:sp>
      <p:cxnSp>
        <p:nvCxnSpPr>
          <p:cNvPr id="4" name="Rechte verbindingslijn 3">
            <a:extLst>
              <a:ext uri="{FF2B5EF4-FFF2-40B4-BE49-F238E27FC236}">
                <a16:creationId xmlns:a16="http://schemas.microsoft.com/office/drawing/2014/main" id="{E14AA4A2-AF21-8236-0A4A-6A3B6B521114}"/>
              </a:ext>
            </a:extLst>
          </p:cNvPr>
          <p:cNvCxnSpPr>
            <a:cxnSpLocks/>
          </p:cNvCxnSpPr>
          <p:nvPr/>
        </p:nvCxnSpPr>
        <p:spPr>
          <a:xfrm flipH="1">
            <a:off x="498333" y="465866"/>
            <a:ext cx="2463942" cy="0"/>
          </a:xfrm>
          <a:prstGeom prst="line">
            <a:avLst/>
          </a:prstGeom>
          <a:ln w="63500" cap="rnd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Rechte verbindingslijn 4">
            <a:extLst>
              <a:ext uri="{FF2B5EF4-FFF2-40B4-BE49-F238E27FC236}">
                <a16:creationId xmlns:a16="http://schemas.microsoft.com/office/drawing/2014/main" id="{2FFF37AE-ED16-02B0-B9E5-AD55727E04B0}"/>
              </a:ext>
            </a:extLst>
          </p:cNvPr>
          <p:cNvCxnSpPr>
            <a:cxnSpLocks/>
          </p:cNvCxnSpPr>
          <p:nvPr/>
        </p:nvCxnSpPr>
        <p:spPr>
          <a:xfrm flipH="1">
            <a:off x="7240132" y="1440025"/>
            <a:ext cx="1298798" cy="0"/>
          </a:xfrm>
          <a:prstGeom prst="line">
            <a:avLst/>
          </a:prstGeom>
          <a:ln w="63500" cap="rnd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kstvak 6">
            <a:extLst>
              <a:ext uri="{FF2B5EF4-FFF2-40B4-BE49-F238E27FC236}">
                <a16:creationId xmlns:a16="http://schemas.microsoft.com/office/drawing/2014/main" id="{D0393E62-99C1-C7A4-BE27-00B975F4A93E}"/>
              </a:ext>
            </a:extLst>
          </p:cNvPr>
          <p:cNvSpPr txBox="1"/>
          <p:nvPr/>
        </p:nvSpPr>
        <p:spPr>
          <a:xfrm>
            <a:off x="838200" y="2242278"/>
            <a:ext cx="8667750" cy="36471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indent="-457200" algn="l">
              <a:buClr>
                <a:srgbClr val="00C85A"/>
              </a:buClr>
              <a:buSzPct val="131000"/>
              <a:buFont typeface="Wingdings" panose="05000000000000000000" pitchFamily="2" charset="2"/>
              <a:buChar char="ü"/>
            </a:pPr>
            <a:r>
              <a:rPr lang="nl-NL" sz="1800">
                <a:solidFill>
                  <a:srgbClr val="54474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Internationale (gast)medewerkers hebben niet zondermeer toegang tot de Nederlandse arbeidsmarkt</a:t>
            </a:r>
            <a:br>
              <a:rPr lang="nl-NL" sz="1800">
                <a:solidFill>
                  <a:srgbClr val="544740"/>
                </a:solidFill>
                <a:latin typeface="Roboto" panose="02000000000000000000" pitchFamily="2" charset="0"/>
                <a:ea typeface="Roboto" panose="02000000000000000000" pitchFamily="2" charset="0"/>
              </a:rPr>
            </a:br>
            <a:endParaRPr lang="nl-NL" sz="1800">
              <a:solidFill>
                <a:srgbClr val="544740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  <a:p>
            <a:pPr marL="457200" indent="-457200" algn="l">
              <a:buClr>
                <a:srgbClr val="00C85A"/>
              </a:buClr>
              <a:buSzPct val="131000"/>
              <a:buFont typeface="Wingdings" panose="05000000000000000000" pitchFamily="2" charset="2"/>
              <a:buChar char="ü"/>
            </a:pPr>
            <a:r>
              <a:rPr lang="nl-NL" sz="1800">
                <a:solidFill>
                  <a:srgbClr val="54474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TWV plicht (</a:t>
            </a:r>
            <a:r>
              <a:rPr lang="nl-NL" sz="1800" i="1">
                <a:solidFill>
                  <a:srgbClr val="54474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tewerkstellingsvergunning</a:t>
            </a:r>
            <a:r>
              <a:rPr lang="nl-NL" sz="1800">
                <a:solidFill>
                  <a:srgbClr val="54474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)</a:t>
            </a:r>
            <a:br>
              <a:rPr lang="nl-NL" sz="1800">
                <a:solidFill>
                  <a:srgbClr val="544740"/>
                </a:solidFill>
                <a:latin typeface="Roboto" panose="02000000000000000000" pitchFamily="2" charset="0"/>
                <a:ea typeface="Roboto" panose="02000000000000000000" pitchFamily="2" charset="0"/>
              </a:rPr>
            </a:br>
            <a:endParaRPr lang="nl-NL" sz="1800">
              <a:solidFill>
                <a:srgbClr val="544740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  <a:p>
            <a:pPr marL="457200" indent="-457200">
              <a:buClr>
                <a:srgbClr val="00C85A"/>
              </a:buClr>
              <a:buSzPct val="131000"/>
              <a:buFont typeface="Wingdings" panose="05000000000000000000" pitchFamily="2" charset="2"/>
              <a:buChar char="ü"/>
            </a:pPr>
            <a:r>
              <a:rPr lang="nl-NL" sz="1800">
                <a:solidFill>
                  <a:srgbClr val="54474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Arbeidsmarktaantekening op achterkant verblijfsdocument</a:t>
            </a:r>
            <a:br>
              <a:rPr lang="nl-NL" sz="1800">
                <a:solidFill>
                  <a:srgbClr val="544740"/>
                </a:solidFill>
                <a:latin typeface="Roboto" panose="02000000000000000000" pitchFamily="2" charset="0"/>
                <a:ea typeface="Roboto" panose="02000000000000000000" pitchFamily="2" charset="0"/>
              </a:rPr>
            </a:br>
            <a:endParaRPr lang="nl-NL" sz="1800">
              <a:solidFill>
                <a:srgbClr val="544740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  <a:p>
            <a:pPr marL="457200" indent="-457200" algn="l">
              <a:lnSpc>
                <a:spcPct val="150000"/>
              </a:lnSpc>
              <a:buClr>
                <a:srgbClr val="00C85A"/>
              </a:buClr>
              <a:buSzPct val="131000"/>
              <a:buFont typeface="Wingdings" panose="05000000000000000000" pitchFamily="2" charset="2"/>
              <a:buChar char="ü"/>
            </a:pPr>
            <a:r>
              <a:rPr lang="nl-NL" sz="1800">
                <a:solidFill>
                  <a:srgbClr val="54474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Controle en boetes arbeidsinspectie: </a:t>
            </a:r>
            <a:br>
              <a:rPr lang="nl-NL" sz="1800">
                <a:solidFill>
                  <a:srgbClr val="544740"/>
                </a:solidFill>
                <a:latin typeface="Roboto" panose="02000000000000000000" pitchFamily="2" charset="0"/>
                <a:ea typeface="Roboto" panose="02000000000000000000" pitchFamily="2" charset="0"/>
              </a:rPr>
            </a:br>
            <a:r>
              <a:rPr lang="nl-NL" sz="1800">
                <a:solidFill>
                  <a:srgbClr val="54474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	</a:t>
            </a:r>
            <a:r>
              <a:rPr lang="nl-NL" sz="1800" b="1">
                <a:solidFill>
                  <a:srgbClr val="CC5C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⨉</a:t>
            </a:r>
            <a:r>
              <a:rPr lang="nl-NL" sz="1800">
                <a:solidFill>
                  <a:srgbClr val="54474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	Vanaf € 8.000,- per overtreding. </a:t>
            </a:r>
            <a:br>
              <a:rPr lang="nl-NL" sz="1800">
                <a:solidFill>
                  <a:srgbClr val="544740"/>
                </a:solidFill>
                <a:latin typeface="Roboto" panose="02000000000000000000" pitchFamily="2" charset="0"/>
                <a:ea typeface="Roboto" panose="02000000000000000000" pitchFamily="2" charset="0"/>
              </a:rPr>
            </a:br>
            <a:r>
              <a:rPr lang="nl-NL" sz="1800">
                <a:solidFill>
                  <a:srgbClr val="54474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	</a:t>
            </a:r>
            <a:r>
              <a:rPr lang="nl-NL" sz="1800" b="1">
                <a:solidFill>
                  <a:srgbClr val="CC5C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⨉</a:t>
            </a:r>
            <a:r>
              <a:rPr lang="nl-NL" sz="1800">
                <a:solidFill>
                  <a:srgbClr val="54474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	Risico op verlies </a:t>
            </a:r>
            <a:r>
              <a:rPr lang="nl-NL" sz="1800" err="1">
                <a:solidFill>
                  <a:srgbClr val="54474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referentschap</a:t>
            </a:r>
            <a:r>
              <a:rPr lang="nl-NL" sz="1800">
                <a:solidFill>
                  <a:srgbClr val="54474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IND bij herhaaldelijk verzuim.</a:t>
            </a:r>
            <a:br>
              <a:rPr lang="nl-NL" sz="1800">
                <a:solidFill>
                  <a:srgbClr val="544740"/>
                </a:solidFill>
                <a:latin typeface="Roboto" panose="02000000000000000000" pitchFamily="2" charset="0"/>
                <a:ea typeface="Roboto" panose="02000000000000000000" pitchFamily="2" charset="0"/>
              </a:rPr>
            </a:br>
            <a:endParaRPr lang="nl-NL"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pic>
        <p:nvPicPr>
          <p:cNvPr id="6" name="Graphic 5" descr="Overdracht1 met effen opvulling">
            <a:extLst>
              <a:ext uri="{FF2B5EF4-FFF2-40B4-BE49-F238E27FC236}">
                <a16:creationId xmlns:a16="http://schemas.microsoft.com/office/drawing/2014/main" id="{A51C5BC2-358C-1C95-FEDF-4C18E1E1649A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25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011062" y="2983727"/>
            <a:ext cx="2574737" cy="2574737"/>
          </a:xfrm>
          <a:prstGeom prst="rect">
            <a:avLst/>
          </a:prstGeom>
        </p:spPr>
      </p:pic>
      <p:pic>
        <p:nvPicPr>
          <p:cNvPr id="8" name="Graphic 7" descr="Hamer met effen opvulling">
            <a:extLst>
              <a:ext uri="{FF2B5EF4-FFF2-40B4-BE49-F238E27FC236}">
                <a16:creationId xmlns:a16="http://schemas.microsoft.com/office/drawing/2014/main" id="{3E0E4718-2980-8C21-3D20-7215CE5FC80A}"/>
              </a:ext>
            </a:extLst>
          </p:cNvPr>
          <p:cNvPicPr>
            <a:picLocks noChangeAspect="1"/>
          </p:cNvPicPr>
          <p:nvPr/>
        </p:nvPicPr>
        <p:blipFill>
          <a:blip r:embed="rId4">
            <a:alphaModFix amt="25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9579970" y="4271095"/>
            <a:ext cx="2238699" cy="22386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62500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hoek 3">
            <a:extLst>
              <a:ext uri="{FF2B5EF4-FFF2-40B4-BE49-F238E27FC236}">
                <a16:creationId xmlns:a16="http://schemas.microsoft.com/office/drawing/2014/main" id="{1E27FE36-7788-C076-06F9-74ECFBF3C7A3}"/>
              </a:ext>
            </a:extLst>
          </p:cNvPr>
          <p:cNvSpPr/>
          <p:nvPr/>
        </p:nvSpPr>
        <p:spPr>
          <a:xfrm>
            <a:off x="0" y="3429000"/>
            <a:ext cx="12192000" cy="3428999"/>
          </a:xfrm>
          <a:prstGeom prst="rect">
            <a:avLst/>
          </a:prstGeom>
          <a:solidFill>
            <a:srgbClr val="00C8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600"/>
          </a:p>
        </p:txBody>
      </p:sp>
      <p:pic>
        <p:nvPicPr>
          <p:cNvPr id="8" name="Graphic 7" descr="Werknemersbadge met effen opvulling">
            <a:extLst>
              <a:ext uri="{FF2B5EF4-FFF2-40B4-BE49-F238E27FC236}">
                <a16:creationId xmlns:a16="http://schemas.microsoft.com/office/drawing/2014/main" id="{E39FD7AE-A73D-F2CE-0734-6321FC8C316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rot="900000">
            <a:off x="9402692" y="3535293"/>
            <a:ext cx="4135495" cy="4135495"/>
          </a:xfrm>
          <a:prstGeom prst="rect">
            <a:avLst/>
          </a:prstGeom>
        </p:spPr>
      </p:pic>
      <p:sp>
        <p:nvSpPr>
          <p:cNvPr id="5" name="Titel 1">
            <a:extLst>
              <a:ext uri="{FF2B5EF4-FFF2-40B4-BE49-F238E27FC236}">
                <a16:creationId xmlns:a16="http://schemas.microsoft.com/office/drawing/2014/main" id="{251E0B0E-1F20-5E53-E5F1-5FB822C86D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01639"/>
            <a:ext cx="10515600" cy="1325563"/>
          </a:xfrm>
        </p:spPr>
        <p:txBody>
          <a:bodyPr/>
          <a:lstStyle/>
          <a:p>
            <a:r>
              <a:rPr lang="nl-NL" i="1">
                <a:solidFill>
                  <a:srgbClr val="544740"/>
                </a:solidFill>
                <a:latin typeface="Merriweather Black" panose="00000A00000000000000" pitchFamily="2" charset="0"/>
              </a:rPr>
              <a:t>Verblijfs</a:t>
            </a:r>
            <a:r>
              <a:rPr lang="nl-NL" i="1">
                <a:solidFill>
                  <a:srgbClr val="00C85A"/>
                </a:solidFill>
                <a:latin typeface="Merriweather" panose="00000500000000000000" pitchFamily="2" charset="0"/>
              </a:rPr>
              <a:t>vergunning</a:t>
            </a:r>
            <a:endParaRPr lang="nl-NL" i="1">
              <a:solidFill>
                <a:srgbClr val="544740"/>
              </a:solidFill>
              <a:latin typeface="Merriweather Black" panose="00000A00000000000000" pitchFamily="2" charset="0"/>
            </a:endParaRPr>
          </a:p>
        </p:txBody>
      </p:sp>
      <p:cxnSp>
        <p:nvCxnSpPr>
          <p:cNvPr id="6" name="Rechte verbindingslijn 5">
            <a:extLst>
              <a:ext uri="{FF2B5EF4-FFF2-40B4-BE49-F238E27FC236}">
                <a16:creationId xmlns:a16="http://schemas.microsoft.com/office/drawing/2014/main" id="{23A79F42-0F42-EB0B-4C3C-A982FBAE2946}"/>
              </a:ext>
            </a:extLst>
          </p:cNvPr>
          <p:cNvCxnSpPr>
            <a:cxnSpLocks/>
          </p:cNvCxnSpPr>
          <p:nvPr/>
        </p:nvCxnSpPr>
        <p:spPr>
          <a:xfrm flipH="1">
            <a:off x="669783" y="488105"/>
            <a:ext cx="966818" cy="0"/>
          </a:xfrm>
          <a:prstGeom prst="line">
            <a:avLst/>
          </a:prstGeom>
          <a:ln w="63500" cap="rnd">
            <a:solidFill>
              <a:srgbClr val="00C85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Rechte verbindingslijn 6">
            <a:extLst>
              <a:ext uri="{FF2B5EF4-FFF2-40B4-BE49-F238E27FC236}">
                <a16:creationId xmlns:a16="http://schemas.microsoft.com/office/drawing/2014/main" id="{CE79DD28-879C-6717-8F9B-C5D848F524C5}"/>
              </a:ext>
            </a:extLst>
          </p:cNvPr>
          <p:cNvCxnSpPr>
            <a:cxnSpLocks/>
          </p:cNvCxnSpPr>
          <p:nvPr/>
        </p:nvCxnSpPr>
        <p:spPr>
          <a:xfrm flipH="1">
            <a:off x="4547075" y="1338439"/>
            <a:ext cx="1298798" cy="0"/>
          </a:xfrm>
          <a:prstGeom prst="line">
            <a:avLst/>
          </a:prstGeom>
          <a:ln w="63500" cap="rnd">
            <a:solidFill>
              <a:srgbClr val="00C85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Picture 1">
            <a:extLst>
              <a:ext uri="{FF2B5EF4-FFF2-40B4-BE49-F238E27FC236}">
                <a16:creationId xmlns:a16="http://schemas.microsoft.com/office/drawing/2014/main" id="{1E7856CE-32FA-D0A6-182D-A831EC1D012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52945" y="2208219"/>
            <a:ext cx="4286250" cy="2743200"/>
          </a:xfrm>
          <a:prstGeom prst="rect">
            <a:avLst/>
          </a:prstGeom>
          <a:effectLst>
            <a:outerShdw blurRad="254000" dist="254000" dir="5400000" sx="90000" sy="-19000" rotWithShape="0">
              <a:schemeClr val="tx1">
                <a:alpha val="15000"/>
              </a:schemeClr>
            </a:outerShdw>
            <a:softEdge rad="0"/>
          </a:effectLst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E4FEB7C4-14D2-A19E-E799-49DED1F4C8D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26667" y="2208219"/>
            <a:ext cx="4238625" cy="2743200"/>
          </a:xfrm>
          <a:prstGeom prst="rect">
            <a:avLst/>
          </a:prstGeom>
          <a:effectLst>
            <a:outerShdw blurRad="254000" dist="254000" dir="5400000" sx="90000" sy="-19000" rotWithShape="0">
              <a:schemeClr val="tx1">
                <a:alpha val="15000"/>
              </a:schemeClr>
            </a:outerShdw>
            <a:softEdge rad="0"/>
          </a:effectLst>
        </p:spPr>
      </p:pic>
      <p:sp>
        <p:nvSpPr>
          <p:cNvPr id="10" name="Vrije vorm: vorm 9">
            <a:extLst>
              <a:ext uri="{FF2B5EF4-FFF2-40B4-BE49-F238E27FC236}">
                <a16:creationId xmlns:a16="http://schemas.microsoft.com/office/drawing/2014/main" id="{B98CED0A-8913-2471-878D-AE82A2740E88}"/>
              </a:ext>
            </a:extLst>
          </p:cNvPr>
          <p:cNvSpPr/>
          <p:nvPr/>
        </p:nvSpPr>
        <p:spPr>
          <a:xfrm rot="10953203">
            <a:off x="7169829" y="2051851"/>
            <a:ext cx="2994293" cy="952500"/>
          </a:xfrm>
          <a:custGeom>
            <a:avLst/>
            <a:gdLst>
              <a:gd name="connsiteX0" fmla="*/ 717592 w 2994293"/>
              <a:gd name="connsiteY0" fmla="*/ 33617 h 952500"/>
              <a:gd name="connsiteX1" fmla="*/ 290074 w 2994293"/>
              <a:gd name="connsiteY1" fmla="*/ 112058 h 952500"/>
              <a:gd name="connsiteX2" fmla="*/ 189482 w 2994293"/>
              <a:gd name="connsiteY2" fmla="*/ 179294 h 952500"/>
              <a:gd name="connsiteX3" fmla="*/ 114037 w 2994293"/>
              <a:gd name="connsiteY3" fmla="*/ 246529 h 952500"/>
              <a:gd name="connsiteX4" fmla="*/ 13445 w 2994293"/>
              <a:gd name="connsiteY4" fmla="*/ 414617 h 952500"/>
              <a:gd name="connsiteX5" fmla="*/ 38593 w 2994293"/>
              <a:gd name="connsiteY5" fmla="*/ 683558 h 952500"/>
              <a:gd name="connsiteX6" fmla="*/ 114037 w 2994293"/>
              <a:gd name="connsiteY6" fmla="*/ 750794 h 952500"/>
              <a:gd name="connsiteX7" fmla="*/ 478685 w 2994293"/>
              <a:gd name="connsiteY7" fmla="*/ 907676 h 952500"/>
              <a:gd name="connsiteX8" fmla="*/ 767888 w 2994293"/>
              <a:gd name="connsiteY8" fmla="*/ 952500 h 952500"/>
              <a:gd name="connsiteX9" fmla="*/ 1356354 w 2994293"/>
              <a:gd name="connsiteY9" fmla="*/ 935019 h 952500"/>
              <a:gd name="connsiteX10" fmla="*/ 1899553 w 2994293"/>
              <a:gd name="connsiteY10" fmla="*/ 918882 h 952500"/>
              <a:gd name="connsiteX11" fmla="*/ 2088163 w 2994293"/>
              <a:gd name="connsiteY11" fmla="*/ 896470 h 952500"/>
              <a:gd name="connsiteX12" fmla="*/ 2327070 w 2994293"/>
              <a:gd name="connsiteY12" fmla="*/ 874058 h 952500"/>
              <a:gd name="connsiteX13" fmla="*/ 2754588 w 2994293"/>
              <a:gd name="connsiteY13" fmla="*/ 717176 h 952500"/>
              <a:gd name="connsiteX14" fmla="*/ 2855181 w 2994293"/>
              <a:gd name="connsiteY14" fmla="*/ 638735 h 952500"/>
              <a:gd name="connsiteX15" fmla="*/ 2955773 w 2994293"/>
              <a:gd name="connsiteY15" fmla="*/ 459441 h 952500"/>
              <a:gd name="connsiteX16" fmla="*/ 2993495 w 2994293"/>
              <a:gd name="connsiteY16" fmla="*/ 313764 h 952500"/>
              <a:gd name="connsiteX17" fmla="*/ 2930625 w 2994293"/>
              <a:gd name="connsiteY17" fmla="*/ 145676 h 952500"/>
              <a:gd name="connsiteX18" fmla="*/ 2804884 w 2994293"/>
              <a:gd name="connsiteY18" fmla="*/ 78441 h 952500"/>
              <a:gd name="connsiteX19" fmla="*/ 2679144 w 2994293"/>
              <a:gd name="connsiteY19" fmla="*/ 44823 h 952500"/>
              <a:gd name="connsiteX20" fmla="*/ 2188756 w 2994293"/>
              <a:gd name="connsiteY20" fmla="*/ 0 h 952500"/>
              <a:gd name="connsiteX21" fmla="*/ 1220554 w 2994293"/>
              <a:gd name="connsiteY21" fmla="*/ 100852 h 952500"/>
              <a:gd name="connsiteX22" fmla="*/ 679870 w 2994293"/>
              <a:gd name="connsiteY22" fmla="*/ 201705 h 952500"/>
              <a:gd name="connsiteX23" fmla="*/ 453537 w 2994293"/>
              <a:gd name="connsiteY23" fmla="*/ 280147 h 952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2994293" h="952500" extrusionOk="0">
                <a:moveTo>
                  <a:pt x="717592" y="33617"/>
                </a:moveTo>
                <a:cubicBezTo>
                  <a:pt x="564363" y="53150"/>
                  <a:pt x="390840" y="88064"/>
                  <a:pt x="290074" y="112058"/>
                </a:cubicBezTo>
                <a:cubicBezTo>
                  <a:pt x="258870" y="124963"/>
                  <a:pt x="216554" y="155135"/>
                  <a:pt x="189482" y="179294"/>
                </a:cubicBezTo>
                <a:cubicBezTo>
                  <a:pt x="158703" y="203609"/>
                  <a:pt x="134504" y="224094"/>
                  <a:pt x="114037" y="246529"/>
                </a:cubicBezTo>
                <a:cubicBezTo>
                  <a:pt x="88461" y="274923"/>
                  <a:pt x="45753" y="378453"/>
                  <a:pt x="13445" y="414617"/>
                </a:cubicBezTo>
                <a:cubicBezTo>
                  <a:pt x="3861" y="522250"/>
                  <a:pt x="-11082" y="554949"/>
                  <a:pt x="38593" y="683558"/>
                </a:cubicBezTo>
                <a:cubicBezTo>
                  <a:pt x="45971" y="711674"/>
                  <a:pt x="80682" y="736527"/>
                  <a:pt x="114037" y="750794"/>
                </a:cubicBezTo>
                <a:cubicBezTo>
                  <a:pt x="223910" y="787714"/>
                  <a:pt x="328886" y="897505"/>
                  <a:pt x="478685" y="907676"/>
                </a:cubicBezTo>
                <a:cubicBezTo>
                  <a:pt x="577111" y="930163"/>
                  <a:pt x="675416" y="938503"/>
                  <a:pt x="767888" y="952500"/>
                </a:cubicBezTo>
                <a:cubicBezTo>
                  <a:pt x="1041082" y="942445"/>
                  <a:pt x="1112191" y="994844"/>
                  <a:pt x="1356354" y="935019"/>
                </a:cubicBezTo>
                <a:cubicBezTo>
                  <a:pt x="1600517" y="875193"/>
                  <a:pt x="1682614" y="972411"/>
                  <a:pt x="1899553" y="918882"/>
                </a:cubicBezTo>
                <a:cubicBezTo>
                  <a:pt x="1971200" y="928969"/>
                  <a:pt x="2031883" y="911295"/>
                  <a:pt x="2088163" y="896470"/>
                </a:cubicBezTo>
                <a:cubicBezTo>
                  <a:pt x="2171206" y="885055"/>
                  <a:pt x="2248004" y="878854"/>
                  <a:pt x="2327070" y="874058"/>
                </a:cubicBezTo>
                <a:cubicBezTo>
                  <a:pt x="2513260" y="820247"/>
                  <a:pt x="2577567" y="810669"/>
                  <a:pt x="2754588" y="717176"/>
                </a:cubicBezTo>
                <a:cubicBezTo>
                  <a:pt x="2787458" y="695169"/>
                  <a:pt x="2819509" y="660518"/>
                  <a:pt x="2855181" y="638735"/>
                </a:cubicBezTo>
                <a:cubicBezTo>
                  <a:pt x="2889437" y="569156"/>
                  <a:pt x="2914219" y="530653"/>
                  <a:pt x="2955773" y="459441"/>
                </a:cubicBezTo>
                <a:cubicBezTo>
                  <a:pt x="2973369" y="416843"/>
                  <a:pt x="2998560" y="371078"/>
                  <a:pt x="2993495" y="313764"/>
                </a:cubicBezTo>
                <a:cubicBezTo>
                  <a:pt x="2998783" y="268108"/>
                  <a:pt x="2986561" y="176062"/>
                  <a:pt x="2930625" y="145676"/>
                </a:cubicBezTo>
                <a:cubicBezTo>
                  <a:pt x="2888211" y="126505"/>
                  <a:pt x="2837701" y="96943"/>
                  <a:pt x="2804884" y="78441"/>
                </a:cubicBezTo>
                <a:cubicBezTo>
                  <a:pt x="2768562" y="69529"/>
                  <a:pt x="2715212" y="57648"/>
                  <a:pt x="2679144" y="44823"/>
                </a:cubicBezTo>
                <a:cubicBezTo>
                  <a:pt x="2504742" y="-12367"/>
                  <a:pt x="2386183" y="12216"/>
                  <a:pt x="2188756" y="0"/>
                </a:cubicBezTo>
                <a:cubicBezTo>
                  <a:pt x="1681903" y="50098"/>
                  <a:pt x="1842458" y="21265"/>
                  <a:pt x="1220554" y="100852"/>
                </a:cubicBezTo>
                <a:cubicBezTo>
                  <a:pt x="1031849" y="147865"/>
                  <a:pt x="830588" y="123729"/>
                  <a:pt x="679870" y="201705"/>
                </a:cubicBezTo>
                <a:cubicBezTo>
                  <a:pt x="601571" y="220009"/>
                  <a:pt x="453537" y="280146"/>
                  <a:pt x="453537" y="280147"/>
                </a:cubicBezTo>
              </a:path>
            </a:pathLst>
          </a:custGeom>
          <a:noFill/>
          <a:ln w="127000" cap="rnd">
            <a:solidFill>
              <a:srgbClr val="FAB03B">
                <a:alpha val="90000"/>
              </a:srgbClr>
            </a:solidFill>
            <a:extLst>
              <a:ext uri="{C807C97D-BFC1-408E-A445-0C87EB9F89A2}">
                <ask:lineSketchStyleProps xmlns:ask="http://schemas.microsoft.com/office/drawing/2018/sketchyshapes" sd="1219033472">
                  <a:custGeom>
                    <a:avLst/>
                    <a:gdLst>
                      <a:gd name="connsiteX0" fmla="*/ 543585 w 2268214"/>
                      <a:gd name="connsiteY0" fmla="*/ 28575 h 809625"/>
                      <a:gd name="connsiteX1" fmla="*/ 219735 w 2268214"/>
                      <a:gd name="connsiteY1" fmla="*/ 95250 h 809625"/>
                      <a:gd name="connsiteX2" fmla="*/ 143535 w 2268214"/>
                      <a:gd name="connsiteY2" fmla="*/ 152400 h 809625"/>
                      <a:gd name="connsiteX3" fmla="*/ 86385 w 2268214"/>
                      <a:gd name="connsiteY3" fmla="*/ 209550 h 809625"/>
                      <a:gd name="connsiteX4" fmla="*/ 10185 w 2268214"/>
                      <a:gd name="connsiteY4" fmla="*/ 352425 h 809625"/>
                      <a:gd name="connsiteX5" fmla="*/ 29235 w 2268214"/>
                      <a:gd name="connsiteY5" fmla="*/ 581025 h 809625"/>
                      <a:gd name="connsiteX6" fmla="*/ 86385 w 2268214"/>
                      <a:gd name="connsiteY6" fmla="*/ 638175 h 809625"/>
                      <a:gd name="connsiteX7" fmla="*/ 362610 w 2268214"/>
                      <a:gd name="connsiteY7" fmla="*/ 771525 h 809625"/>
                      <a:gd name="connsiteX8" fmla="*/ 581685 w 2268214"/>
                      <a:gd name="connsiteY8" fmla="*/ 809625 h 809625"/>
                      <a:gd name="connsiteX9" fmla="*/ 1438935 w 2268214"/>
                      <a:gd name="connsiteY9" fmla="*/ 781050 h 809625"/>
                      <a:gd name="connsiteX10" fmla="*/ 1581810 w 2268214"/>
                      <a:gd name="connsiteY10" fmla="*/ 762000 h 809625"/>
                      <a:gd name="connsiteX11" fmla="*/ 1762785 w 2268214"/>
                      <a:gd name="connsiteY11" fmla="*/ 742950 h 809625"/>
                      <a:gd name="connsiteX12" fmla="*/ 2086635 w 2268214"/>
                      <a:gd name="connsiteY12" fmla="*/ 609600 h 809625"/>
                      <a:gd name="connsiteX13" fmla="*/ 2162835 w 2268214"/>
                      <a:gd name="connsiteY13" fmla="*/ 542925 h 809625"/>
                      <a:gd name="connsiteX14" fmla="*/ 2239035 w 2268214"/>
                      <a:gd name="connsiteY14" fmla="*/ 390525 h 809625"/>
                      <a:gd name="connsiteX15" fmla="*/ 2267610 w 2268214"/>
                      <a:gd name="connsiteY15" fmla="*/ 266700 h 809625"/>
                      <a:gd name="connsiteX16" fmla="*/ 2219985 w 2268214"/>
                      <a:gd name="connsiteY16" fmla="*/ 123825 h 809625"/>
                      <a:gd name="connsiteX17" fmla="*/ 2124735 w 2268214"/>
                      <a:gd name="connsiteY17" fmla="*/ 66675 h 809625"/>
                      <a:gd name="connsiteX18" fmla="*/ 2029485 w 2268214"/>
                      <a:gd name="connsiteY18" fmla="*/ 38100 h 809625"/>
                      <a:gd name="connsiteX19" fmla="*/ 1658010 w 2268214"/>
                      <a:gd name="connsiteY19" fmla="*/ 0 h 809625"/>
                      <a:gd name="connsiteX20" fmla="*/ 924585 w 2268214"/>
                      <a:gd name="connsiteY20" fmla="*/ 85725 h 809625"/>
                      <a:gd name="connsiteX21" fmla="*/ 515010 w 2268214"/>
                      <a:gd name="connsiteY21" fmla="*/ 171450 h 809625"/>
                      <a:gd name="connsiteX22" fmla="*/ 343560 w 2268214"/>
                      <a:gd name="connsiteY22" fmla="*/ 238125 h 8096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</a:cxnLst>
                    <a:rect l="l" t="t" r="r" b="b"/>
                    <a:pathLst>
                      <a:path w="2268214" h="809625">
                        <a:moveTo>
                          <a:pt x="543585" y="28575"/>
                        </a:moveTo>
                        <a:cubicBezTo>
                          <a:pt x="435635" y="50800"/>
                          <a:pt x="325021" y="62661"/>
                          <a:pt x="219735" y="95250"/>
                        </a:cubicBezTo>
                        <a:cubicBezTo>
                          <a:pt x="189405" y="104638"/>
                          <a:pt x="167641" y="131737"/>
                          <a:pt x="143535" y="152400"/>
                        </a:cubicBezTo>
                        <a:cubicBezTo>
                          <a:pt x="123080" y="169933"/>
                          <a:pt x="102317" y="187825"/>
                          <a:pt x="86385" y="209550"/>
                        </a:cubicBezTo>
                        <a:cubicBezTo>
                          <a:pt x="68166" y="234394"/>
                          <a:pt x="27479" y="317836"/>
                          <a:pt x="10185" y="352425"/>
                        </a:cubicBezTo>
                        <a:cubicBezTo>
                          <a:pt x="62" y="443532"/>
                          <a:pt x="-13029" y="482410"/>
                          <a:pt x="29235" y="581025"/>
                        </a:cubicBezTo>
                        <a:cubicBezTo>
                          <a:pt x="39847" y="605787"/>
                          <a:pt x="64462" y="622516"/>
                          <a:pt x="86385" y="638175"/>
                        </a:cubicBezTo>
                        <a:cubicBezTo>
                          <a:pt x="172425" y="699632"/>
                          <a:pt x="259652" y="746481"/>
                          <a:pt x="362610" y="771525"/>
                        </a:cubicBezTo>
                        <a:cubicBezTo>
                          <a:pt x="434631" y="789044"/>
                          <a:pt x="508660" y="796925"/>
                          <a:pt x="581685" y="809625"/>
                        </a:cubicBezTo>
                        <a:lnTo>
                          <a:pt x="1438935" y="781050"/>
                        </a:lnTo>
                        <a:cubicBezTo>
                          <a:pt x="1486927" y="778765"/>
                          <a:pt x="1534093" y="767614"/>
                          <a:pt x="1581810" y="762000"/>
                        </a:cubicBezTo>
                        <a:cubicBezTo>
                          <a:pt x="1642053" y="754913"/>
                          <a:pt x="1702460" y="749300"/>
                          <a:pt x="1762785" y="742950"/>
                        </a:cubicBezTo>
                        <a:cubicBezTo>
                          <a:pt x="1912956" y="695528"/>
                          <a:pt x="1958137" y="693403"/>
                          <a:pt x="2086635" y="609600"/>
                        </a:cubicBezTo>
                        <a:cubicBezTo>
                          <a:pt x="2114905" y="591163"/>
                          <a:pt x="2137435" y="565150"/>
                          <a:pt x="2162835" y="542925"/>
                        </a:cubicBezTo>
                        <a:cubicBezTo>
                          <a:pt x="2188235" y="492125"/>
                          <a:pt x="2218892" y="443629"/>
                          <a:pt x="2239035" y="390525"/>
                        </a:cubicBezTo>
                        <a:cubicBezTo>
                          <a:pt x="2254058" y="350919"/>
                          <a:pt x="2263594" y="308869"/>
                          <a:pt x="2267610" y="266700"/>
                        </a:cubicBezTo>
                        <a:cubicBezTo>
                          <a:pt x="2271817" y="222528"/>
                          <a:pt x="2253878" y="155297"/>
                          <a:pt x="2219985" y="123825"/>
                        </a:cubicBezTo>
                        <a:cubicBezTo>
                          <a:pt x="2192852" y="98630"/>
                          <a:pt x="2158500" y="81869"/>
                          <a:pt x="2124735" y="66675"/>
                        </a:cubicBezTo>
                        <a:cubicBezTo>
                          <a:pt x="2094507" y="53072"/>
                          <a:pt x="2061643" y="46140"/>
                          <a:pt x="2029485" y="38100"/>
                        </a:cubicBezTo>
                        <a:cubicBezTo>
                          <a:pt x="1895036" y="4488"/>
                          <a:pt x="1820302" y="11193"/>
                          <a:pt x="1658010" y="0"/>
                        </a:cubicBezTo>
                        <a:cubicBezTo>
                          <a:pt x="1243395" y="12957"/>
                          <a:pt x="1402996" y="-6695"/>
                          <a:pt x="924585" y="85725"/>
                        </a:cubicBezTo>
                        <a:cubicBezTo>
                          <a:pt x="787634" y="112182"/>
                          <a:pt x="649929" y="136061"/>
                          <a:pt x="515010" y="171450"/>
                        </a:cubicBezTo>
                        <a:cubicBezTo>
                          <a:pt x="455697" y="187008"/>
                          <a:pt x="343560" y="238125"/>
                          <a:pt x="343560" y="238125"/>
                        </a:cubicBezTo>
                      </a:path>
                    </a:pathLst>
                  </a:custGeom>
                  <ask:type>
                    <ask:lineSketchScribble/>
                  </ask:type>
                </ask:lineSketchStyleProps>
              </a:ext>
            </a:extLst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923084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" presetClass="entr" presetSubtype="2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1">
            <a:extLst>
              <a:ext uri="{FF2B5EF4-FFF2-40B4-BE49-F238E27FC236}">
                <a16:creationId xmlns:a16="http://schemas.microsoft.com/office/drawing/2014/main" id="{ABD4E354-55D6-4498-3D9E-92555635AD7D}"/>
              </a:ext>
            </a:extLst>
          </p:cNvPr>
          <p:cNvSpPr/>
          <p:nvPr/>
        </p:nvSpPr>
        <p:spPr>
          <a:xfrm>
            <a:off x="0" y="5167312"/>
            <a:ext cx="12192000" cy="1690687"/>
          </a:xfrm>
          <a:prstGeom prst="rect">
            <a:avLst/>
          </a:prstGeom>
          <a:solidFill>
            <a:srgbClr val="00C8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600"/>
          </a:p>
        </p:txBody>
      </p:sp>
      <p:sp>
        <p:nvSpPr>
          <p:cNvPr id="3" name="Titel 1">
            <a:extLst>
              <a:ext uri="{FF2B5EF4-FFF2-40B4-BE49-F238E27FC236}">
                <a16:creationId xmlns:a16="http://schemas.microsoft.com/office/drawing/2014/main" id="{17E2FA4F-F4D9-03CA-BB0C-E7F1A779A9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532437"/>
            <a:ext cx="10515600" cy="1325563"/>
          </a:xfrm>
        </p:spPr>
        <p:txBody>
          <a:bodyPr/>
          <a:lstStyle/>
          <a:p>
            <a:r>
              <a:rPr lang="nl-NL" i="1">
                <a:solidFill>
                  <a:schemeClr val="bg1"/>
                </a:solidFill>
                <a:latin typeface="Merriweather" panose="00000500000000000000" pitchFamily="2" charset="0"/>
              </a:rPr>
              <a:t>Voorbeeld</a:t>
            </a:r>
            <a:r>
              <a:rPr lang="nl-NL" i="1">
                <a:solidFill>
                  <a:srgbClr val="544740"/>
                </a:solidFill>
                <a:latin typeface="Merriweather Black" panose="00000A00000000000000" pitchFamily="2" charset="0"/>
              </a:rPr>
              <a:t>casus #1</a:t>
            </a:r>
          </a:p>
        </p:txBody>
      </p:sp>
      <p:cxnSp>
        <p:nvCxnSpPr>
          <p:cNvPr id="4" name="Rechte verbindingslijn 3">
            <a:extLst>
              <a:ext uri="{FF2B5EF4-FFF2-40B4-BE49-F238E27FC236}">
                <a16:creationId xmlns:a16="http://schemas.microsoft.com/office/drawing/2014/main" id="{22E1E6A1-6CF8-6C06-86AA-A548049927A0}"/>
              </a:ext>
            </a:extLst>
          </p:cNvPr>
          <p:cNvCxnSpPr>
            <a:cxnSpLocks/>
          </p:cNvCxnSpPr>
          <p:nvPr/>
        </p:nvCxnSpPr>
        <p:spPr>
          <a:xfrm flipH="1">
            <a:off x="669783" y="5718903"/>
            <a:ext cx="966818" cy="0"/>
          </a:xfrm>
          <a:prstGeom prst="line">
            <a:avLst/>
          </a:prstGeom>
          <a:ln w="63500" cap="rnd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Rechte verbindingslijn 4">
            <a:extLst>
              <a:ext uri="{FF2B5EF4-FFF2-40B4-BE49-F238E27FC236}">
                <a16:creationId xmlns:a16="http://schemas.microsoft.com/office/drawing/2014/main" id="{EE8368AC-DC59-6EC6-2AA4-6CF08D8E1BCD}"/>
              </a:ext>
            </a:extLst>
          </p:cNvPr>
          <p:cNvCxnSpPr>
            <a:cxnSpLocks/>
          </p:cNvCxnSpPr>
          <p:nvPr/>
        </p:nvCxnSpPr>
        <p:spPr>
          <a:xfrm flipH="1">
            <a:off x="4665424" y="6569237"/>
            <a:ext cx="1298798" cy="0"/>
          </a:xfrm>
          <a:prstGeom prst="line">
            <a:avLst/>
          </a:prstGeom>
          <a:ln w="63500" cap="rnd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kstvak 6">
            <a:extLst>
              <a:ext uri="{FF2B5EF4-FFF2-40B4-BE49-F238E27FC236}">
                <a16:creationId xmlns:a16="http://schemas.microsoft.com/office/drawing/2014/main" id="{E27274CE-E307-C1C5-99B0-025B5EA45B5A}"/>
              </a:ext>
            </a:extLst>
          </p:cNvPr>
          <p:cNvSpPr txBox="1"/>
          <p:nvPr/>
        </p:nvSpPr>
        <p:spPr>
          <a:xfrm>
            <a:off x="2767079" y="971606"/>
            <a:ext cx="665784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nl-NL">
                <a:latin typeface="Roboto" panose="02000000000000000000" pitchFamily="2" charset="0"/>
                <a:ea typeface="Roboto" panose="02000000000000000000" pitchFamily="2" charset="0"/>
              </a:rPr>
              <a:t>WCFV ontvangt een registratieformulier met de volgende vraag:</a:t>
            </a:r>
          </a:p>
        </p:txBody>
      </p:sp>
      <p:sp>
        <p:nvSpPr>
          <p:cNvPr id="9" name="Tekstvak 8">
            <a:extLst>
              <a:ext uri="{FF2B5EF4-FFF2-40B4-BE49-F238E27FC236}">
                <a16:creationId xmlns:a16="http://schemas.microsoft.com/office/drawing/2014/main" id="{6197AA24-8BCD-B49E-618A-422DF342CDF0}"/>
              </a:ext>
            </a:extLst>
          </p:cNvPr>
          <p:cNvSpPr txBox="1"/>
          <p:nvPr/>
        </p:nvSpPr>
        <p:spPr>
          <a:xfrm>
            <a:off x="3047476" y="1873134"/>
            <a:ext cx="6097045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nl-NL" sz="2400">
                <a:latin typeface="Roboto Thin" panose="02000000000000000000" pitchFamily="2" charset="0"/>
                <a:ea typeface="Roboto Thin" panose="02000000000000000000" pitchFamily="2" charset="0"/>
              </a:rPr>
              <a:t>“Wij willen graag een Chinese student tijdelijk bij ons laten werken als </a:t>
            </a:r>
            <a:r>
              <a:rPr lang="nl-NL" sz="2400" i="1">
                <a:latin typeface="Roboto Thin" panose="02000000000000000000" pitchFamily="2" charset="0"/>
                <a:ea typeface="Roboto Thin" panose="02000000000000000000" pitchFamily="2" charset="0"/>
              </a:rPr>
              <a:t>student assistent</a:t>
            </a:r>
            <a:r>
              <a:rPr lang="nl-NL" sz="2400">
                <a:latin typeface="Roboto Thin" panose="02000000000000000000" pitchFamily="2" charset="0"/>
                <a:ea typeface="Roboto Thin" panose="02000000000000000000" pitchFamily="2" charset="0"/>
              </a:rPr>
              <a:t>. </a:t>
            </a:r>
          </a:p>
          <a:p>
            <a:pPr algn="ctr"/>
            <a:r>
              <a:rPr lang="nl-NL" sz="2400">
                <a:latin typeface="Roboto Thin" panose="02000000000000000000" pitchFamily="2" charset="0"/>
                <a:ea typeface="Roboto Thin" panose="02000000000000000000" pitchFamily="2" charset="0"/>
              </a:rPr>
              <a:t>De PSA vraagt om een akkoord van WCFV. </a:t>
            </a:r>
          </a:p>
          <a:p>
            <a:pPr algn="ctr"/>
            <a:r>
              <a:rPr lang="nl-NL" sz="2400">
                <a:latin typeface="Roboto Thin" panose="02000000000000000000" pitchFamily="2" charset="0"/>
                <a:ea typeface="Roboto Thin" panose="02000000000000000000" pitchFamily="2" charset="0"/>
              </a:rPr>
              <a:t>Kunnen jullie mij dit sturen?“</a:t>
            </a:r>
          </a:p>
        </p:txBody>
      </p:sp>
      <p:sp>
        <p:nvSpPr>
          <p:cNvPr id="11" name="Tekstvak 10">
            <a:extLst>
              <a:ext uri="{FF2B5EF4-FFF2-40B4-BE49-F238E27FC236}">
                <a16:creationId xmlns:a16="http://schemas.microsoft.com/office/drawing/2014/main" id="{A40CCA90-BE96-8146-2C0B-4A96CD1FBB8D}"/>
              </a:ext>
            </a:extLst>
          </p:cNvPr>
          <p:cNvSpPr txBox="1"/>
          <p:nvPr/>
        </p:nvSpPr>
        <p:spPr>
          <a:xfrm>
            <a:off x="3048522" y="3974990"/>
            <a:ext cx="609704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Courier New" panose="02070309020205020404" pitchFamily="49" charset="0"/>
              <a:buChar char="o"/>
            </a:pPr>
            <a:r>
              <a:rPr lang="nl-NL">
                <a:solidFill>
                  <a:srgbClr val="00C85A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Is dit mogelijk?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nl-NL">
                <a:solidFill>
                  <a:srgbClr val="00C85A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Waarom wel/niet?</a:t>
            </a:r>
          </a:p>
        </p:txBody>
      </p:sp>
    </p:spTree>
    <p:extLst>
      <p:ext uri="{BB962C8B-B14F-4D97-AF65-F5344CB8AC3E}">
        <p14:creationId xmlns:p14="http://schemas.microsoft.com/office/powerpoint/2010/main" val="35994475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4000"/>
                            </p:stCondLst>
                            <p:childTnLst>
                              <p:par>
                                <p:cTn id="16" presetID="1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60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5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 build="p" advAuto="1000"/>
      <p:bldP spid="11" grpId="0" build="p" advAuto="100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hoek 3">
            <a:extLst>
              <a:ext uri="{FF2B5EF4-FFF2-40B4-BE49-F238E27FC236}">
                <a16:creationId xmlns:a16="http://schemas.microsoft.com/office/drawing/2014/main" id="{ED7FD546-D43D-B406-190F-386F13D1718A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C8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600"/>
          </a:p>
        </p:txBody>
      </p:sp>
      <p:sp>
        <p:nvSpPr>
          <p:cNvPr id="5" name="Titel 1">
            <a:extLst>
              <a:ext uri="{FF2B5EF4-FFF2-40B4-BE49-F238E27FC236}">
                <a16:creationId xmlns:a16="http://schemas.microsoft.com/office/drawing/2014/main" id="{4D4BD2F7-6153-D41C-3E46-915574681F0E}"/>
              </a:ext>
            </a:extLst>
          </p:cNvPr>
          <p:cNvSpPr txBox="1">
            <a:spLocks/>
          </p:cNvSpPr>
          <p:nvPr/>
        </p:nvSpPr>
        <p:spPr>
          <a:xfrm>
            <a:off x="1524000" y="1122363"/>
            <a:ext cx="9144000" cy="9445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NL" i="1">
                <a:solidFill>
                  <a:schemeClr val="bg1"/>
                </a:solidFill>
                <a:latin typeface="Merriweather Black" panose="00000A00000000000000" pitchFamily="2" charset="0"/>
              </a:rPr>
              <a:t>Tewerkstellings</a:t>
            </a:r>
            <a:r>
              <a:rPr lang="nl-NL" i="1">
                <a:solidFill>
                  <a:srgbClr val="544740"/>
                </a:solidFill>
                <a:latin typeface="Merriweather" panose="00000500000000000000" pitchFamily="2" charset="0"/>
              </a:rPr>
              <a:t>vergunning</a:t>
            </a:r>
            <a:endParaRPr lang="nl-NL">
              <a:solidFill>
                <a:srgbClr val="544740"/>
              </a:solidFill>
              <a:latin typeface="Merriweather" panose="00000500000000000000" pitchFamily="2" charset="0"/>
            </a:endParaRPr>
          </a:p>
        </p:txBody>
      </p:sp>
      <p:cxnSp>
        <p:nvCxnSpPr>
          <p:cNvPr id="6" name="Rechte verbindingslijn 5">
            <a:extLst>
              <a:ext uri="{FF2B5EF4-FFF2-40B4-BE49-F238E27FC236}">
                <a16:creationId xmlns:a16="http://schemas.microsoft.com/office/drawing/2014/main" id="{28624280-4690-F699-356E-2C82DA6B0163}"/>
              </a:ext>
            </a:extLst>
          </p:cNvPr>
          <p:cNvCxnSpPr>
            <a:cxnSpLocks/>
          </p:cNvCxnSpPr>
          <p:nvPr/>
        </p:nvCxnSpPr>
        <p:spPr>
          <a:xfrm flipH="1">
            <a:off x="806167" y="1006863"/>
            <a:ext cx="2731551" cy="0"/>
          </a:xfrm>
          <a:prstGeom prst="line">
            <a:avLst/>
          </a:prstGeom>
          <a:ln w="63500" cap="rnd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Rechte verbindingslijn 6">
            <a:extLst>
              <a:ext uri="{FF2B5EF4-FFF2-40B4-BE49-F238E27FC236}">
                <a16:creationId xmlns:a16="http://schemas.microsoft.com/office/drawing/2014/main" id="{BAB4D998-3549-C696-F9A0-E2D9807153F5}"/>
              </a:ext>
            </a:extLst>
          </p:cNvPr>
          <p:cNvCxnSpPr>
            <a:cxnSpLocks/>
          </p:cNvCxnSpPr>
          <p:nvPr/>
        </p:nvCxnSpPr>
        <p:spPr>
          <a:xfrm flipH="1">
            <a:off x="5824811" y="2152648"/>
            <a:ext cx="3750787" cy="0"/>
          </a:xfrm>
          <a:prstGeom prst="line">
            <a:avLst/>
          </a:prstGeom>
          <a:ln w="63500" cap="rnd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Afbeelding 7" descr="Afbeelding met tekst, Lettertype, Graphics, ontwerp&#10;&#10;Automatisch gegenereerde beschrijving">
            <a:extLst>
              <a:ext uri="{FF2B5EF4-FFF2-40B4-BE49-F238E27FC236}">
                <a16:creationId xmlns:a16="http://schemas.microsoft.com/office/drawing/2014/main" id="{67EBEDD7-5468-D662-5629-8B9A2D1B7A8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8000" y="448168"/>
            <a:ext cx="880613" cy="1345990"/>
          </a:xfrm>
          <a:prstGeom prst="rect">
            <a:avLst/>
          </a:prstGeom>
        </p:spPr>
      </p:pic>
      <p:sp>
        <p:nvSpPr>
          <p:cNvPr id="9" name="Tijdelijke aanduiding voor inhoud 2">
            <a:extLst>
              <a:ext uri="{FF2B5EF4-FFF2-40B4-BE49-F238E27FC236}">
                <a16:creationId xmlns:a16="http://schemas.microsoft.com/office/drawing/2014/main" id="{01B394B9-E494-AC3F-B5B4-DE6DD3B6337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749024"/>
            <a:ext cx="8583202" cy="3557386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fr-FR" sz="1800" b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Non-EU stagiaires en </a:t>
            </a:r>
            <a:r>
              <a:rPr lang="fr-FR" sz="1800" b="1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student</a:t>
            </a:r>
            <a:r>
              <a:rPr lang="fr-FR" sz="1800" b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fr-FR" sz="1800" b="1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assistenten</a:t>
            </a:r>
            <a:endParaRPr lang="fr-FR" sz="1800" b="1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  <a:p>
            <a:pPr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nl-NL" sz="1800" b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Al in NL verblijvend</a:t>
            </a:r>
          </a:p>
          <a:p>
            <a:pPr lvl="2">
              <a:lnSpc>
                <a:spcPct val="100000"/>
              </a:lnSpc>
              <a:buFont typeface="Wingdings" panose="05000000000000000000" pitchFamily="2" charset="2"/>
              <a:buChar char="ü"/>
            </a:pPr>
            <a:r>
              <a:rPr lang="nl-NL" sz="1800">
                <a:latin typeface="Roboto" panose="02000000000000000000" pitchFamily="2" charset="0"/>
                <a:ea typeface="Roboto" panose="02000000000000000000" pitchFamily="2" charset="0"/>
              </a:rPr>
              <a:t>Aanvullend document in combinatie met studie VVR</a:t>
            </a:r>
            <a:br>
              <a:rPr lang="nl-NL" sz="1800">
                <a:latin typeface="Roboto" panose="02000000000000000000" pitchFamily="2" charset="0"/>
                <a:ea typeface="Roboto" panose="02000000000000000000" pitchFamily="2" charset="0"/>
              </a:rPr>
            </a:br>
            <a:endParaRPr lang="nl-NL" sz="1800">
              <a:latin typeface="Roboto" panose="02000000000000000000" pitchFamily="2" charset="0"/>
              <a:ea typeface="Roboto" panose="02000000000000000000" pitchFamily="2" charset="0"/>
            </a:endParaRPr>
          </a:p>
          <a:p>
            <a:pPr>
              <a:lnSpc>
                <a:spcPct val="100000"/>
              </a:lnSpc>
              <a:buFont typeface="Courier New" panose="02070309020205020404" pitchFamily="49" charset="0"/>
              <a:buChar char="o"/>
            </a:pPr>
            <a:r>
              <a:rPr lang="nl-NL" sz="1800" b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Vanuit het buitenland</a:t>
            </a:r>
          </a:p>
          <a:p>
            <a:pPr lvl="2">
              <a:lnSpc>
                <a:spcPct val="100000"/>
              </a:lnSpc>
              <a:buFont typeface="Wingdings" panose="05000000000000000000" pitchFamily="2" charset="2"/>
              <a:buChar char="ü"/>
            </a:pPr>
            <a:r>
              <a:rPr lang="nl-NL" sz="1800">
                <a:latin typeface="Roboto" panose="02000000000000000000" pitchFamily="2" charset="0"/>
                <a:ea typeface="Roboto" panose="02000000000000000000" pitchFamily="2" charset="0"/>
              </a:rPr>
              <a:t>Aanvullend document in combinatie met EU verblijfsvergunning, Schengen visum of NL stage-verblijfsvergunning</a:t>
            </a:r>
          </a:p>
          <a:p>
            <a:pPr lvl="2">
              <a:lnSpc>
                <a:spcPct val="100000"/>
              </a:lnSpc>
              <a:buFont typeface="Wingdings" panose="05000000000000000000" pitchFamily="2" charset="2"/>
              <a:buChar char="ü"/>
            </a:pPr>
            <a:r>
              <a:rPr lang="nl-NL" sz="1800">
                <a:latin typeface="Roboto" panose="02000000000000000000" pitchFamily="2" charset="0"/>
                <a:ea typeface="Roboto" panose="02000000000000000000" pitchFamily="2" charset="0"/>
              </a:rPr>
              <a:t>Verklaring huisvesting</a:t>
            </a:r>
          </a:p>
        </p:txBody>
      </p:sp>
      <p:pic>
        <p:nvPicPr>
          <p:cNvPr id="3" name="Afbeelding 2">
            <a:extLst>
              <a:ext uri="{FF2B5EF4-FFF2-40B4-BE49-F238E27FC236}">
                <a16:creationId xmlns:a16="http://schemas.microsoft.com/office/drawing/2014/main" id="{5870FA63-5C35-4950-EC28-7B23AE7078A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900000">
            <a:off x="9420225" y="3107515"/>
            <a:ext cx="2495550" cy="3600450"/>
          </a:xfrm>
          <a:prstGeom prst="rect">
            <a:avLst/>
          </a:prstGeom>
          <a:effectLst>
            <a:outerShdw blurRad="127000" dir="13500000" sy="23000" kx="1200000" algn="br" rotWithShape="0">
              <a:prstClr val="black">
                <a:alpha val="2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24004093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decel="10000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1">
            <a:extLst>
              <a:ext uri="{FF2B5EF4-FFF2-40B4-BE49-F238E27FC236}">
                <a16:creationId xmlns:a16="http://schemas.microsoft.com/office/drawing/2014/main" id="{ABD4E354-55D6-4498-3D9E-92555635AD7D}"/>
              </a:ext>
            </a:extLst>
          </p:cNvPr>
          <p:cNvSpPr/>
          <p:nvPr/>
        </p:nvSpPr>
        <p:spPr>
          <a:xfrm>
            <a:off x="0" y="5167312"/>
            <a:ext cx="12192000" cy="1690687"/>
          </a:xfrm>
          <a:prstGeom prst="rect">
            <a:avLst/>
          </a:prstGeom>
          <a:solidFill>
            <a:srgbClr val="00C8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600"/>
          </a:p>
        </p:txBody>
      </p:sp>
      <p:sp>
        <p:nvSpPr>
          <p:cNvPr id="3" name="Titel 1">
            <a:extLst>
              <a:ext uri="{FF2B5EF4-FFF2-40B4-BE49-F238E27FC236}">
                <a16:creationId xmlns:a16="http://schemas.microsoft.com/office/drawing/2014/main" id="{17E2FA4F-F4D9-03CA-BB0C-E7F1A779A9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532437"/>
            <a:ext cx="10515600" cy="1325563"/>
          </a:xfrm>
        </p:spPr>
        <p:txBody>
          <a:bodyPr/>
          <a:lstStyle/>
          <a:p>
            <a:r>
              <a:rPr lang="nl-NL" i="1">
                <a:solidFill>
                  <a:schemeClr val="bg1"/>
                </a:solidFill>
                <a:latin typeface="Merriweather" panose="00000500000000000000" pitchFamily="2" charset="0"/>
              </a:rPr>
              <a:t>Voorbeeld</a:t>
            </a:r>
            <a:r>
              <a:rPr lang="nl-NL" i="1">
                <a:solidFill>
                  <a:srgbClr val="544740"/>
                </a:solidFill>
                <a:latin typeface="Merriweather Black" panose="00000A00000000000000" pitchFamily="2" charset="0"/>
              </a:rPr>
              <a:t>casus #2</a:t>
            </a:r>
          </a:p>
        </p:txBody>
      </p:sp>
      <p:cxnSp>
        <p:nvCxnSpPr>
          <p:cNvPr id="4" name="Rechte verbindingslijn 3">
            <a:extLst>
              <a:ext uri="{FF2B5EF4-FFF2-40B4-BE49-F238E27FC236}">
                <a16:creationId xmlns:a16="http://schemas.microsoft.com/office/drawing/2014/main" id="{22E1E6A1-6CF8-6C06-86AA-A548049927A0}"/>
              </a:ext>
            </a:extLst>
          </p:cNvPr>
          <p:cNvCxnSpPr>
            <a:cxnSpLocks/>
          </p:cNvCxnSpPr>
          <p:nvPr/>
        </p:nvCxnSpPr>
        <p:spPr>
          <a:xfrm flipH="1">
            <a:off x="669783" y="5718903"/>
            <a:ext cx="966818" cy="0"/>
          </a:xfrm>
          <a:prstGeom prst="line">
            <a:avLst/>
          </a:prstGeom>
          <a:ln w="63500" cap="rnd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Rechte verbindingslijn 4">
            <a:extLst>
              <a:ext uri="{FF2B5EF4-FFF2-40B4-BE49-F238E27FC236}">
                <a16:creationId xmlns:a16="http://schemas.microsoft.com/office/drawing/2014/main" id="{EE8368AC-DC59-6EC6-2AA4-6CF08D8E1BCD}"/>
              </a:ext>
            </a:extLst>
          </p:cNvPr>
          <p:cNvCxnSpPr>
            <a:cxnSpLocks/>
          </p:cNvCxnSpPr>
          <p:nvPr/>
        </p:nvCxnSpPr>
        <p:spPr>
          <a:xfrm flipH="1">
            <a:off x="4652898" y="6569237"/>
            <a:ext cx="1298798" cy="0"/>
          </a:xfrm>
          <a:prstGeom prst="line">
            <a:avLst/>
          </a:prstGeom>
          <a:ln w="63500" cap="rnd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kstvak 6">
            <a:extLst>
              <a:ext uri="{FF2B5EF4-FFF2-40B4-BE49-F238E27FC236}">
                <a16:creationId xmlns:a16="http://schemas.microsoft.com/office/drawing/2014/main" id="{E27274CE-E307-C1C5-99B0-025B5EA45B5A}"/>
              </a:ext>
            </a:extLst>
          </p:cNvPr>
          <p:cNvSpPr txBox="1"/>
          <p:nvPr/>
        </p:nvSpPr>
        <p:spPr>
          <a:xfrm>
            <a:off x="1195520" y="684094"/>
            <a:ext cx="980096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nl-NL">
                <a:latin typeface="Roboto" panose="02000000000000000000" pitchFamily="2" charset="0"/>
                <a:ea typeface="Roboto" panose="02000000000000000000" pitchFamily="2" charset="0"/>
              </a:rPr>
              <a:t>De volgende email wordt verstuurd naar het algemene mailadres van WCFV </a:t>
            </a:r>
            <a:r>
              <a:rPr lang="nl-NL" u="sng">
                <a:solidFill>
                  <a:srgbClr val="CC5C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welcome@wcfv.nl</a:t>
            </a:r>
            <a:r>
              <a:rPr lang="nl-NL">
                <a:latin typeface="Roboto" panose="02000000000000000000" pitchFamily="2" charset="0"/>
                <a:ea typeface="Roboto" panose="02000000000000000000" pitchFamily="2" charset="0"/>
              </a:rPr>
              <a:t>:</a:t>
            </a:r>
          </a:p>
        </p:txBody>
      </p:sp>
      <p:sp>
        <p:nvSpPr>
          <p:cNvPr id="9" name="Tekstvak 8">
            <a:extLst>
              <a:ext uri="{FF2B5EF4-FFF2-40B4-BE49-F238E27FC236}">
                <a16:creationId xmlns:a16="http://schemas.microsoft.com/office/drawing/2014/main" id="{6197AA24-8BCD-B49E-618A-422DF342CDF0}"/>
              </a:ext>
            </a:extLst>
          </p:cNvPr>
          <p:cNvSpPr txBox="1"/>
          <p:nvPr/>
        </p:nvSpPr>
        <p:spPr>
          <a:xfrm>
            <a:off x="1780783" y="1901501"/>
            <a:ext cx="8630431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nl-NL" sz="2400">
                <a:latin typeface="Roboto Thin" panose="02000000000000000000" pitchFamily="2" charset="0"/>
                <a:ea typeface="Roboto Thin" panose="02000000000000000000" pitchFamily="2" charset="0"/>
              </a:rPr>
              <a:t>“Wij hebben een PhD kandidaat uit Nigeria </a:t>
            </a:r>
          </a:p>
          <a:p>
            <a:pPr algn="ctr"/>
            <a:r>
              <a:rPr lang="nl-NL" sz="2400">
                <a:latin typeface="Roboto Thin" panose="02000000000000000000" pitchFamily="2" charset="0"/>
                <a:ea typeface="Roboto Thin" panose="02000000000000000000" pitchFamily="2" charset="0"/>
              </a:rPr>
              <a:t>die volgende maand moet beginnen met zijn onderzoek bij WUR. </a:t>
            </a:r>
          </a:p>
          <a:p>
            <a:pPr algn="ctr"/>
            <a:r>
              <a:rPr lang="nl-NL" sz="2400">
                <a:latin typeface="Roboto Thin" panose="02000000000000000000" pitchFamily="2" charset="0"/>
                <a:ea typeface="Roboto Thin" panose="02000000000000000000" pitchFamily="2" charset="0"/>
              </a:rPr>
              <a:t>Kunnen jullie de benodigde vergunningen regelen?”</a:t>
            </a:r>
          </a:p>
        </p:txBody>
      </p:sp>
      <p:sp>
        <p:nvSpPr>
          <p:cNvPr id="11" name="Tekstvak 10">
            <a:extLst>
              <a:ext uri="{FF2B5EF4-FFF2-40B4-BE49-F238E27FC236}">
                <a16:creationId xmlns:a16="http://schemas.microsoft.com/office/drawing/2014/main" id="{A40CCA90-BE96-8146-2C0B-4A96CD1FBB8D}"/>
              </a:ext>
            </a:extLst>
          </p:cNvPr>
          <p:cNvSpPr txBox="1"/>
          <p:nvPr/>
        </p:nvSpPr>
        <p:spPr>
          <a:xfrm>
            <a:off x="3048522" y="3974990"/>
            <a:ext cx="609704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Courier New" panose="02070309020205020404" pitchFamily="49" charset="0"/>
              <a:buChar char="o"/>
            </a:pPr>
            <a:r>
              <a:rPr lang="nl-NL">
                <a:solidFill>
                  <a:srgbClr val="00C85A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Is dit mogelijk?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nl-NL">
                <a:solidFill>
                  <a:srgbClr val="00C85A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Waarom wel/niet?</a:t>
            </a:r>
          </a:p>
        </p:txBody>
      </p:sp>
    </p:spTree>
    <p:extLst>
      <p:ext uri="{BB962C8B-B14F-4D97-AF65-F5344CB8AC3E}">
        <p14:creationId xmlns:p14="http://schemas.microsoft.com/office/powerpoint/2010/main" val="28814117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500"/>
                            </p:stCondLst>
                            <p:childTnLst>
                              <p:par>
                                <p:cTn id="10" presetID="1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500"/>
                            </p:stCondLst>
                            <p:childTnLst>
                              <p:par>
                                <p:cTn id="13" presetID="1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500"/>
                            </p:stCondLst>
                            <p:childTnLst>
                              <p:par>
                                <p:cTn id="16" presetID="1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75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 build="p" advAuto="1000"/>
      <p:bldP spid="11" grpId="0" build="p" advAuto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hoek 8">
            <a:extLst>
              <a:ext uri="{FF2B5EF4-FFF2-40B4-BE49-F238E27FC236}">
                <a16:creationId xmlns:a16="http://schemas.microsoft.com/office/drawing/2014/main" id="{2E1825D1-E194-3E38-1FC9-E7F299704FDA}"/>
              </a:ext>
            </a:extLst>
          </p:cNvPr>
          <p:cNvSpPr/>
          <p:nvPr/>
        </p:nvSpPr>
        <p:spPr>
          <a:xfrm>
            <a:off x="0" y="0"/>
            <a:ext cx="12192000" cy="3429000"/>
          </a:xfrm>
          <a:prstGeom prst="rect">
            <a:avLst/>
          </a:prstGeom>
          <a:solidFill>
            <a:srgbClr val="00C8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600"/>
          </a:p>
        </p:txBody>
      </p:sp>
      <p:sp>
        <p:nvSpPr>
          <p:cNvPr id="10" name="Titel 1">
            <a:extLst>
              <a:ext uri="{FF2B5EF4-FFF2-40B4-BE49-F238E27FC236}">
                <a16:creationId xmlns:a16="http://schemas.microsoft.com/office/drawing/2014/main" id="{EA553FA8-FCEA-F282-8743-779950000FC4}"/>
              </a:ext>
            </a:extLst>
          </p:cNvPr>
          <p:cNvSpPr txBox="1">
            <a:spLocks/>
          </p:cNvSpPr>
          <p:nvPr/>
        </p:nvSpPr>
        <p:spPr>
          <a:xfrm>
            <a:off x="240485" y="506453"/>
            <a:ext cx="11291573" cy="181202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NL" i="1">
                <a:solidFill>
                  <a:schemeClr val="bg1"/>
                </a:solidFill>
                <a:latin typeface="Merriweather Black" panose="00000A00000000000000" pitchFamily="2" charset="0"/>
              </a:rPr>
              <a:t>Een internationale (gast)medewerker (non-EU)</a:t>
            </a:r>
            <a:r>
              <a:rPr lang="nl-NL" i="1">
                <a:solidFill>
                  <a:srgbClr val="544740"/>
                </a:solidFill>
                <a:latin typeface="Merriweather" panose="00000500000000000000" pitchFamily="2" charset="0"/>
              </a:rPr>
              <a:t> naar Nederland halen</a:t>
            </a:r>
          </a:p>
        </p:txBody>
      </p:sp>
      <p:cxnSp>
        <p:nvCxnSpPr>
          <p:cNvPr id="11" name="Rechte verbindingslijn 10">
            <a:extLst>
              <a:ext uri="{FF2B5EF4-FFF2-40B4-BE49-F238E27FC236}">
                <a16:creationId xmlns:a16="http://schemas.microsoft.com/office/drawing/2014/main" id="{61372E04-B983-B068-2846-2E9276FBEFF6}"/>
              </a:ext>
            </a:extLst>
          </p:cNvPr>
          <p:cNvCxnSpPr>
            <a:cxnSpLocks/>
          </p:cNvCxnSpPr>
          <p:nvPr/>
        </p:nvCxnSpPr>
        <p:spPr>
          <a:xfrm flipH="1">
            <a:off x="-155858" y="508128"/>
            <a:ext cx="2731551" cy="0"/>
          </a:xfrm>
          <a:prstGeom prst="line">
            <a:avLst/>
          </a:prstGeom>
          <a:ln w="63500" cap="rnd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Rechte verbindingslijn 11">
            <a:extLst>
              <a:ext uri="{FF2B5EF4-FFF2-40B4-BE49-F238E27FC236}">
                <a16:creationId xmlns:a16="http://schemas.microsoft.com/office/drawing/2014/main" id="{A2433BF2-A400-7A8C-A483-944EA7249314}"/>
              </a:ext>
            </a:extLst>
          </p:cNvPr>
          <p:cNvCxnSpPr>
            <a:cxnSpLocks/>
          </p:cNvCxnSpPr>
          <p:nvPr/>
        </p:nvCxnSpPr>
        <p:spPr>
          <a:xfrm flipH="1">
            <a:off x="7177361" y="2070168"/>
            <a:ext cx="3750787" cy="0"/>
          </a:xfrm>
          <a:prstGeom prst="line">
            <a:avLst/>
          </a:prstGeom>
          <a:ln w="63500" cap="rnd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" name="Diagram 1">
            <a:extLst>
              <a:ext uri="{FF2B5EF4-FFF2-40B4-BE49-F238E27FC236}">
                <a16:creationId xmlns:a16="http://schemas.microsoft.com/office/drawing/2014/main" id="{C929C903-8333-9C5C-191B-A8FAA975EF9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053072185"/>
              </p:ext>
            </p:extLst>
          </p:nvPr>
        </p:nvGraphicFramePr>
        <p:xfrm>
          <a:off x="240485" y="2522989"/>
          <a:ext cx="11711030" cy="181202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extBox 13">
            <a:extLst>
              <a:ext uri="{FF2B5EF4-FFF2-40B4-BE49-F238E27FC236}">
                <a16:creationId xmlns:a16="http://schemas.microsoft.com/office/drawing/2014/main" id="{07C936F0-A7A2-2D8E-26FC-58ABD08391F0}"/>
              </a:ext>
            </a:extLst>
          </p:cNvPr>
          <p:cNvSpPr txBox="1"/>
          <p:nvPr/>
        </p:nvSpPr>
        <p:spPr>
          <a:xfrm>
            <a:off x="240485" y="3888595"/>
            <a:ext cx="1714150" cy="2287806"/>
          </a:xfrm>
          <a:prstGeom prst="rect">
            <a:avLst/>
          </a:prstGeom>
          <a:noFill/>
          <a:ln w="12700" cap="rnd">
            <a:solidFill>
              <a:srgbClr val="00C85A"/>
            </a:solidFill>
          </a:ln>
        </p:spPr>
        <p:txBody>
          <a:bodyPr wrap="square" rtlCol="0">
            <a:spAutoFit/>
          </a:bodyPr>
          <a:lstStyle/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sz="800">
                <a:solidFill>
                  <a:srgbClr val="54474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Beknopte AO of hosting agreement van WUR contactpersoon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sz="800">
                <a:solidFill>
                  <a:srgbClr val="54474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Documenten van medewerker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sz="800">
                <a:solidFill>
                  <a:srgbClr val="54474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Diplomawaardering afgerond, toegelaten tot promotietraject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nl-NL" sz="800">
              <a:solidFill>
                <a:srgbClr val="544740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  <a:p>
            <a:pPr>
              <a:lnSpc>
                <a:spcPct val="150000"/>
              </a:lnSpc>
            </a:pPr>
            <a:r>
              <a:rPr lang="nl-NL" sz="800">
                <a:solidFill>
                  <a:srgbClr val="54474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Mogelijk knelpunt: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sz="800">
                <a:solidFill>
                  <a:srgbClr val="54474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Te laat aangemeld bij WCFV waardoor startdatum niet haalbaar is.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sz="800">
                <a:solidFill>
                  <a:srgbClr val="54474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Diplomawaardering</a:t>
            </a:r>
          </a:p>
        </p:txBody>
      </p:sp>
      <p:sp>
        <p:nvSpPr>
          <p:cNvPr id="4" name="TextBox 15">
            <a:extLst>
              <a:ext uri="{FF2B5EF4-FFF2-40B4-BE49-F238E27FC236}">
                <a16:creationId xmlns:a16="http://schemas.microsoft.com/office/drawing/2014/main" id="{8D4B6C86-E9B0-678B-013A-0EE7FF83BE93}"/>
              </a:ext>
            </a:extLst>
          </p:cNvPr>
          <p:cNvSpPr txBox="1"/>
          <p:nvPr/>
        </p:nvSpPr>
        <p:spPr>
          <a:xfrm>
            <a:off x="2155971" y="3888595"/>
            <a:ext cx="1714150" cy="995144"/>
          </a:xfrm>
          <a:prstGeom prst="rect">
            <a:avLst/>
          </a:prstGeom>
          <a:noFill/>
          <a:ln w="12700" cap="rnd">
            <a:solidFill>
              <a:srgbClr val="00C85A"/>
            </a:solidFill>
          </a:ln>
        </p:spPr>
        <p:txBody>
          <a:bodyPr wrap="square" rtlCol="0">
            <a:spAutoFit/>
          </a:bodyPr>
          <a:lstStyle/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sz="800">
                <a:solidFill>
                  <a:srgbClr val="54474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Beslissing: 2 weken streeftermijn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nl-NL" sz="800">
              <a:solidFill>
                <a:srgbClr val="544740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  <a:p>
            <a:pPr>
              <a:lnSpc>
                <a:spcPct val="150000"/>
              </a:lnSpc>
            </a:pPr>
            <a:r>
              <a:rPr lang="nl-NL" sz="800">
                <a:solidFill>
                  <a:srgbClr val="54474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Mogelijk knelpunt: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sz="800">
                <a:solidFill>
                  <a:srgbClr val="54474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Kan langer duren</a:t>
            </a:r>
          </a:p>
        </p:txBody>
      </p:sp>
      <p:sp>
        <p:nvSpPr>
          <p:cNvPr id="5" name="TextBox 16">
            <a:extLst>
              <a:ext uri="{FF2B5EF4-FFF2-40B4-BE49-F238E27FC236}">
                <a16:creationId xmlns:a16="http://schemas.microsoft.com/office/drawing/2014/main" id="{F5C06F3E-F80B-5B35-7B5E-95A10C77A671}"/>
              </a:ext>
            </a:extLst>
          </p:cNvPr>
          <p:cNvSpPr txBox="1"/>
          <p:nvPr/>
        </p:nvSpPr>
        <p:spPr>
          <a:xfrm>
            <a:off x="4071457" y="3888595"/>
            <a:ext cx="1714150" cy="2472472"/>
          </a:xfrm>
          <a:prstGeom prst="rect">
            <a:avLst/>
          </a:prstGeom>
          <a:noFill/>
          <a:ln w="12700" cap="rnd">
            <a:solidFill>
              <a:srgbClr val="00C85A"/>
            </a:solidFill>
          </a:ln>
        </p:spPr>
        <p:txBody>
          <a:bodyPr wrap="square" rtlCol="0">
            <a:spAutoFit/>
          </a:bodyPr>
          <a:lstStyle/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sz="800">
                <a:solidFill>
                  <a:srgbClr val="54474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WCFV informeert medewerker en WUR contactpersoon over goedkeuring 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sz="800">
                <a:solidFill>
                  <a:srgbClr val="54474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Medewerker contacteert ambassade in thuisland om MVV aan te vragen. Na de afspraak ongeveer 10 werkdagen tot afgifte MVV.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nl-NL" sz="800">
              <a:solidFill>
                <a:srgbClr val="544740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  <a:p>
            <a:pPr>
              <a:lnSpc>
                <a:spcPct val="150000"/>
              </a:lnSpc>
            </a:pPr>
            <a:r>
              <a:rPr lang="nl-NL" sz="800">
                <a:solidFill>
                  <a:srgbClr val="54474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Mogelijk knelpunt: 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sz="800">
                <a:solidFill>
                  <a:srgbClr val="54474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Geen invloed op wanneer medewerker terecht kan</a:t>
            </a:r>
          </a:p>
        </p:txBody>
      </p:sp>
      <p:sp>
        <p:nvSpPr>
          <p:cNvPr id="6" name="TextBox 17">
            <a:extLst>
              <a:ext uri="{FF2B5EF4-FFF2-40B4-BE49-F238E27FC236}">
                <a16:creationId xmlns:a16="http://schemas.microsoft.com/office/drawing/2014/main" id="{C7A4515A-245C-A1A2-B00A-D03B312A4775}"/>
              </a:ext>
            </a:extLst>
          </p:cNvPr>
          <p:cNvSpPr txBox="1"/>
          <p:nvPr/>
        </p:nvSpPr>
        <p:spPr>
          <a:xfrm>
            <a:off x="5986942" y="3888595"/>
            <a:ext cx="1714149" cy="2841804"/>
          </a:xfrm>
          <a:prstGeom prst="rect">
            <a:avLst/>
          </a:prstGeom>
          <a:noFill/>
          <a:ln w="12700" cap="rnd">
            <a:solidFill>
              <a:srgbClr val="00C85A"/>
            </a:solidFill>
          </a:ln>
        </p:spPr>
        <p:txBody>
          <a:bodyPr wrap="square" rtlCol="0">
            <a:spAutoFit/>
          </a:bodyPr>
          <a:lstStyle/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sz="800">
                <a:solidFill>
                  <a:srgbClr val="54474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Medewerker stuurt kopie visum en aankomstdatum naar WCFV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sz="800">
                <a:solidFill>
                  <a:srgbClr val="54474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WCFV stuurt akkoord naar WUR contactpersoon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sz="800" err="1">
                <a:solidFill>
                  <a:srgbClr val="54474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Inreisgesprek</a:t>
            </a:r>
            <a:r>
              <a:rPr lang="nl-NL" sz="800">
                <a:solidFill>
                  <a:srgbClr val="54474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(online voor aankomst of in persoon vlak na aankomst)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sz="800" err="1">
                <a:solidFill>
                  <a:srgbClr val="54474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Beursaal</a:t>
            </a:r>
            <a:r>
              <a:rPr lang="nl-NL" sz="800">
                <a:solidFill>
                  <a:srgbClr val="54474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: WCFV sluit Aon complete+ verzekering af voor duur verblijf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nl-NL" sz="800">
              <a:solidFill>
                <a:srgbClr val="544740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  <a:p>
            <a:pPr>
              <a:lnSpc>
                <a:spcPct val="150000"/>
              </a:lnSpc>
            </a:pPr>
            <a:r>
              <a:rPr lang="nl-NL" sz="800">
                <a:solidFill>
                  <a:srgbClr val="54474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Mogelijk knelpunt: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sz="800">
                <a:solidFill>
                  <a:srgbClr val="54474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Huisvesting (met name gezinnen)</a:t>
            </a:r>
          </a:p>
        </p:txBody>
      </p:sp>
      <p:sp>
        <p:nvSpPr>
          <p:cNvPr id="7" name="TextBox 18">
            <a:extLst>
              <a:ext uri="{FF2B5EF4-FFF2-40B4-BE49-F238E27FC236}">
                <a16:creationId xmlns:a16="http://schemas.microsoft.com/office/drawing/2014/main" id="{05DE47FC-5989-53DA-29E0-4DEE25A16F27}"/>
              </a:ext>
            </a:extLst>
          </p:cNvPr>
          <p:cNvSpPr txBox="1"/>
          <p:nvPr/>
        </p:nvSpPr>
        <p:spPr>
          <a:xfrm>
            <a:off x="7902426" y="3888595"/>
            <a:ext cx="1714149" cy="2289281"/>
          </a:xfrm>
          <a:prstGeom prst="rect">
            <a:avLst/>
          </a:prstGeom>
          <a:noFill/>
          <a:ln w="12700" cap="rnd">
            <a:solidFill>
              <a:srgbClr val="00C85A"/>
            </a:solidFill>
          </a:ln>
        </p:spPr>
        <p:txBody>
          <a:bodyPr wrap="square" rtlCol="0">
            <a:spAutoFit/>
          </a:bodyPr>
          <a:lstStyle/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sz="800">
                <a:solidFill>
                  <a:srgbClr val="54474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IND: ophalen verblijfsdocument bij IND; vervangt visum in paspoort.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sz="800">
                <a:solidFill>
                  <a:srgbClr val="54474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Gemeente: inschrijven en BSN.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sz="800">
                <a:solidFill>
                  <a:srgbClr val="54474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Mogelijk om bankrekening te openen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sz="800">
                <a:solidFill>
                  <a:srgbClr val="54474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Loondienst: medewerker moet zelf BZV afsluiten. Aon Consultant aanwezig op donderdagen.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nl-NL" sz="800"/>
          </a:p>
        </p:txBody>
      </p:sp>
      <p:sp>
        <p:nvSpPr>
          <p:cNvPr id="8" name="TextBox 19">
            <a:extLst>
              <a:ext uri="{FF2B5EF4-FFF2-40B4-BE49-F238E27FC236}">
                <a16:creationId xmlns:a16="http://schemas.microsoft.com/office/drawing/2014/main" id="{429E6D37-E32C-30DB-8484-CF675EF637A3}"/>
              </a:ext>
            </a:extLst>
          </p:cNvPr>
          <p:cNvSpPr txBox="1"/>
          <p:nvPr/>
        </p:nvSpPr>
        <p:spPr>
          <a:xfrm>
            <a:off x="9817910" y="3888595"/>
            <a:ext cx="1714149" cy="1918474"/>
          </a:xfrm>
          <a:prstGeom prst="rect">
            <a:avLst/>
          </a:prstGeom>
          <a:noFill/>
          <a:ln w="12700" cap="rnd">
            <a:solidFill>
              <a:srgbClr val="00C85A"/>
            </a:solidFill>
          </a:ln>
        </p:spPr>
        <p:txBody>
          <a:bodyPr wrap="square" rtlCol="0">
            <a:spAutoFit/>
          </a:bodyPr>
          <a:lstStyle/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sz="800">
                <a:solidFill>
                  <a:srgbClr val="54474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Wijzigingen dienen z.s.m. aan WCFV te worden doorgegeven. Sommige wijzigingen moeten binnen 4 weken aan de IND worden gemeld.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sz="800">
                <a:solidFill>
                  <a:srgbClr val="54474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6 weken voor afloop VVR contact met medewerker en WUR contactpersoon over verlenging of vertrek</a:t>
            </a:r>
          </a:p>
        </p:txBody>
      </p:sp>
    </p:spTree>
    <p:extLst>
      <p:ext uri="{BB962C8B-B14F-4D97-AF65-F5344CB8AC3E}">
        <p14:creationId xmlns:p14="http://schemas.microsoft.com/office/powerpoint/2010/main" val="23716661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92425E99-13DF-4ADC-B717-1B9F7E323D5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50"/>
                                        <p:tgtEl>
                                          <p:spTgt spid="2">
                                            <p:graphicEl>
                                              <a:dgm id="{92425E99-13DF-4ADC-B717-1B9F7E323D5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"/>
                            </p:stCondLst>
                            <p:childTnLst>
                              <p:par>
                                <p:cTn id="9" presetID="2" presetClass="entr" presetSubtype="4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F30D3D82-1B13-4D71-ADC2-1A0BB9EAFC1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250"/>
                                        <p:tgtEl>
                                          <p:spTgt spid="2">
                                            <p:graphicEl>
                                              <a:dgm id="{F30D3D82-1B13-4D71-ADC2-1A0BB9EAFC1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850"/>
                            </p:stCondLst>
                            <p:childTnLst>
                              <p:par>
                                <p:cTn id="18" presetID="2" presetClass="entr" presetSubtype="4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1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54BB3512-46B9-4778-B097-B5080128D26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250"/>
                                        <p:tgtEl>
                                          <p:spTgt spid="2">
                                            <p:graphicEl>
                                              <a:dgm id="{54BB3512-46B9-4778-B097-B5080128D26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450"/>
                            </p:stCondLst>
                            <p:childTnLst>
                              <p:par>
                                <p:cTn id="27" presetID="2" presetClass="entr" presetSubtype="4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700"/>
                            </p:stCondLst>
                            <p:childTnLst>
                              <p:par>
                                <p:cTn id="32" presetID="22" presetClass="entr" presetSubtype="8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EE404F39-44C9-4765-A763-D4691C8CFA6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250"/>
                                        <p:tgtEl>
                                          <p:spTgt spid="2">
                                            <p:graphicEl>
                                              <a:dgm id="{EE404F39-44C9-4765-A763-D4691C8CFA6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050"/>
                            </p:stCondLst>
                            <p:childTnLst>
                              <p:par>
                                <p:cTn id="36" presetID="2" presetClass="entr" presetSubtype="4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3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C9B1632C-07AE-4B43-BBE4-DD10A3D0629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250"/>
                                        <p:tgtEl>
                                          <p:spTgt spid="2">
                                            <p:graphicEl>
                                              <a:dgm id="{C9B1632C-07AE-4B43-BBE4-DD10A3D0629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650"/>
                            </p:stCondLst>
                            <p:childTnLst>
                              <p:par>
                                <p:cTn id="45" presetID="2" presetClass="entr" presetSubtype="4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900"/>
                            </p:stCondLst>
                            <p:childTnLst>
                              <p:par>
                                <p:cTn id="50" presetID="22" presetClass="entr" presetSubtype="8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E6756129-FEE3-4078-9341-2F100603C69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250"/>
                                        <p:tgtEl>
                                          <p:spTgt spid="2">
                                            <p:graphicEl>
                                              <a:dgm id="{E6756129-FEE3-4078-9341-2F100603C69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3250"/>
                            </p:stCondLst>
                            <p:childTnLst>
                              <p:par>
                                <p:cTn id="54" presetID="2" presetClass="entr" presetSubtype="4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" grpId="0" uiExpand="1">
        <p:bldSub>
          <a:bldDgm bld="one"/>
        </p:bldSub>
      </p:bldGraphic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Afbeelding 8">
            <a:extLst>
              <a:ext uri="{FF2B5EF4-FFF2-40B4-BE49-F238E27FC236}">
                <a16:creationId xmlns:a16="http://schemas.microsoft.com/office/drawing/2014/main" id="{A1AC1142-1146-DC22-12C7-E4065044A12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5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Blur radius="20"/>
                    </a14:imgEffect>
                  </a14:imgLayer>
                </a14:imgProps>
              </a:ext>
            </a:extLst>
          </a:blip>
          <a:srcRect l="31387" t="5070" r="30754"/>
          <a:stretch/>
        </p:blipFill>
        <p:spPr>
          <a:xfrm>
            <a:off x="6096000" y="-25632"/>
            <a:ext cx="6812071" cy="7001122"/>
          </a:xfrm>
          <a:prstGeom prst="rect">
            <a:avLst/>
          </a:prstGeom>
          <a:effectLst>
            <a:softEdge rad="127000"/>
          </a:effectLst>
        </p:spPr>
      </p:pic>
      <p:sp>
        <p:nvSpPr>
          <p:cNvPr id="2" name="Rechthoek 1">
            <a:extLst>
              <a:ext uri="{FF2B5EF4-FFF2-40B4-BE49-F238E27FC236}">
                <a16:creationId xmlns:a16="http://schemas.microsoft.com/office/drawing/2014/main" id="{BD469E46-8581-DE30-E7D6-3F223703AE06}"/>
              </a:ext>
            </a:extLst>
          </p:cNvPr>
          <p:cNvSpPr/>
          <p:nvPr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rgbClr val="00C8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600"/>
          </a:p>
        </p:txBody>
      </p:sp>
      <p:sp>
        <p:nvSpPr>
          <p:cNvPr id="3" name="Titel 1">
            <a:extLst>
              <a:ext uri="{FF2B5EF4-FFF2-40B4-BE49-F238E27FC236}">
                <a16:creationId xmlns:a16="http://schemas.microsoft.com/office/drawing/2014/main" id="{4C3F7380-5874-C098-E7B4-37C9CB3A20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44687"/>
            <a:ext cx="10515600" cy="1325563"/>
          </a:xfrm>
        </p:spPr>
        <p:txBody>
          <a:bodyPr anchor="t"/>
          <a:lstStyle/>
          <a:p>
            <a:r>
              <a:rPr lang="nl-NL" i="1">
                <a:solidFill>
                  <a:schemeClr val="bg1"/>
                </a:solidFill>
                <a:latin typeface="Merriweather Black" panose="00000A00000000000000" pitchFamily="2" charset="0"/>
              </a:rPr>
              <a:t>WCFV </a:t>
            </a:r>
            <a:r>
              <a:rPr lang="nl-NL" i="1">
                <a:solidFill>
                  <a:srgbClr val="544740"/>
                </a:solidFill>
                <a:latin typeface="Merriweather" panose="00000500000000000000" pitchFamily="2" charset="0"/>
              </a:rPr>
              <a:t>op intranet</a:t>
            </a:r>
          </a:p>
        </p:txBody>
      </p:sp>
      <p:cxnSp>
        <p:nvCxnSpPr>
          <p:cNvPr id="4" name="Rechte verbindingslijn 3">
            <a:extLst>
              <a:ext uri="{FF2B5EF4-FFF2-40B4-BE49-F238E27FC236}">
                <a16:creationId xmlns:a16="http://schemas.microsoft.com/office/drawing/2014/main" id="{019658E2-DDC7-E5D6-3495-E76FCAEAA7BD}"/>
              </a:ext>
            </a:extLst>
          </p:cNvPr>
          <p:cNvCxnSpPr>
            <a:cxnSpLocks/>
          </p:cNvCxnSpPr>
          <p:nvPr/>
        </p:nvCxnSpPr>
        <p:spPr>
          <a:xfrm flipH="1">
            <a:off x="256325" y="503966"/>
            <a:ext cx="1636601" cy="0"/>
          </a:xfrm>
          <a:prstGeom prst="line">
            <a:avLst/>
          </a:prstGeom>
          <a:ln w="63500" cap="rnd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Rechte verbindingslijn 4">
            <a:extLst>
              <a:ext uri="{FF2B5EF4-FFF2-40B4-BE49-F238E27FC236}">
                <a16:creationId xmlns:a16="http://schemas.microsoft.com/office/drawing/2014/main" id="{4B8AA15D-2EDC-81E0-8C40-D87D60F6FF21}"/>
              </a:ext>
            </a:extLst>
          </p:cNvPr>
          <p:cNvCxnSpPr>
            <a:cxnSpLocks/>
          </p:cNvCxnSpPr>
          <p:nvPr/>
        </p:nvCxnSpPr>
        <p:spPr>
          <a:xfrm flipH="1">
            <a:off x="4762500" y="1402718"/>
            <a:ext cx="1333500" cy="0"/>
          </a:xfrm>
          <a:prstGeom prst="line">
            <a:avLst/>
          </a:prstGeom>
          <a:ln w="63500" cap="rnd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kstvak 6">
            <a:extLst>
              <a:ext uri="{FF2B5EF4-FFF2-40B4-BE49-F238E27FC236}">
                <a16:creationId xmlns:a16="http://schemas.microsoft.com/office/drawing/2014/main" id="{E51DB66B-20EA-EF39-5946-6D0C1757EB0A}"/>
              </a:ext>
            </a:extLst>
          </p:cNvPr>
          <p:cNvSpPr txBox="1"/>
          <p:nvPr/>
        </p:nvSpPr>
        <p:spPr>
          <a:xfrm>
            <a:off x="256325" y="1970250"/>
            <a:ext cx="5839675" cy="33355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indent="-457200" algn="l">
              <a:lnSpc>
                <a:spcPct val="200000"/>
              </a:lnSpc>
              <a:buSzPct val="131000"/>
              <a:buFont typeface="Wingdings" panose="05000000000000000000" pitchFamily="2" charset="2"/>
              <a:buChar char="ü"/>
            </a:pPr>
            <a:r>
              <a:rPr lang="nl-NL" sz="180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Aanmeldtermijnen</a:t>
            </a:r>
          </a:p>
          <a:p>
            <a:pPr marL="457200" indent="-457200" algn="l">
              <a:lnSpc>
                <a:spcPct val="200000"/>
              </a:lnSpc>
              <a:buSzPct val="131000"/>
              <a:buFont typeface="Wingdings" panose="05000000000000000000" pitchFamily="2" charset="2"/>
              <a:buChar char="ü"/>
            </a:pPr>
            <a:r>
              <a:rPr lang="nl-NL" sz="180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Registration</a:t>
            </a:r>
            <a:r>
              <a:rPr lang="nl-NL" sz="180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form</a:t>
            </a:r>
          </a:p>
          <a:p>
            <a:pPr marL="457200" indent="-457200" algn="l">
              <a:lnSpc>
                <a:spcPct val="200000"/>
              </a:lnSpc>
              <a:buSzPct val="131000"/>
              <a:buFont typeface="Wingdings" panose="05000000000000000000" pitchFamily="2" charset="2"/>
              <a:buChar char="ü"/>
            </a:pPr>
            <a:r>
              <a:rPr lang="nl-NL" sz="180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Hosting agreement (</a:t>
            </a:r>
            <a:r>
              <a:rPr lang="nl-NL" sz="180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fictitious</a:t>
            </a:r>
            <a:r>
              <a:rPr lang="nl-NL" sz="180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nl-NL" sz="180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employment</a:t>
            </a:r>
            <a:r>
              <a:rPr lang="nl-NL" sz="180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)</a:t>
            </a:r>
          </a:p>
          <a:p>
            <a:pPr marL="457200" indent="-457200" algn="l">
              <a:lnSpc>
                <a:spcPct val="200000"/>
              </a:lnSpc>
              <a:buSzPct val="131000"/>
              <a:buFont typeface="Wingdings" panose="05000000000000000000" pitchFamily="2" charset="2"/>
              <a:buChar char="ü"/>
            </a:pPr>
            <a:r>
              <a:rPr lang="nl-NL" sz="180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Tarieven</a:t>
            </a:r>
          </a:p>
          <a:p>
            <a:pPr marL="457200" indent="-457200" algn="l">
              <a:lnSpc>
                <a:spcPct val="200000"/>
              </a:lnSpc>
              <a:buSzPct val="131000"/>
              <a:buFont typeface="Wingdings" panose="05000000000000000000" pitchFamily="2" charset="2"/>
              <a:buChar char="ü"/>
            </a:pPr>
            <a:r>
              <a:rPr lang="nl-NL" sz="180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Normbedragen inkomenseis</a:t>
            </a:r>
          </a:p>
          <a:p>
            <a:pPr marL="457200" indent="-457200" algn="l">
              <a:lnSpc>
                <a:spcPct val="200000"/>
              </a:lnSpc>
              <a:buSzPct val="131000"/>
              <a:buFont typeface="Wingdings" panose="05000000000000000000" pitchFamily="2" charset="2"/>
              <a:buChar char="ü"/>
            </a:pPr>
            <a:r>
              <a:rPr lang="nl-NL" sz="180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Posts</a:t>
            </a:r>
            <a:r>
              <a:rPr lang="nl-NL" sz="180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over belangrijke updates, events</a:t>
            </a:r>
          </a:p>
        </p:txBody>
      </p:sp>
      <p:pic>
        <p:nvPicPr>
          <p:cNvPr id="10" name="Graphic 9">
            <a:extLst>
              <a:ext uri="{FF2B5EF4-FFF2-40B4-BE49-F238E27FC236}">
                <a16:creationId xmlns:a16="http://schemas.microsoft.com/office/drawing/2014/main" id="{95E05B8A-F507-CE1F-688D-7FAA6A10B69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 rot="16200000" flipV="1">
            <a:off x="5257288" y="4801443"/>
            <a:ext cx="1284711" cy="1895476"/>
          </a:xfrm>
          <a:prstGeom prst="rect">
            <a:avLst/>
          </a:prstGeom>
        </p:spPr>
      </p:pic>
      <p:pic>
        <p:nvPicPr>
          <p:cNvPr id="11" name="Afbeelding 10">
            <a:extLst>
              <a:ext uri="{FF2B5EF4-FFF2-40B4-BE49-F238E27FC236}">
                <a16:creationId xmlns:a16="http://schemas.microsoft.com/office/drawing/2014/main" id="{8B785160-07A7-B363-DE2A-20120C1C4F89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4042" t="1187" b="913"/>
          <a:stretch/>
        </p:blipFill>
        <p:spPr>
          <a:xfrm>
            <a:off x="8013211" y="1577959"/>
            <a:ext cx="2316338" cy="5397530"/>
          </a:xfrm>
          <a:prstGeom prst="rect">
            <a:avLst/>
          </a:prstGeom>
          <a:effectLst>
            <a:outerShdw blurRad="254000" dist="139700" dir="5400000" algn="ctr" rotWithShape="0">
              <a:srgbClr val="000000">
                <a:alpha val="25000"/>
              </a:srgbClr>
            </a:outerShdw>
            <a:softEdge rad="0"/>
          </a:effectLst>
        </p:spPr>
      </p:pic>
    </p:spTree>
    <p:extLst>
      <p:ext uri="{BB962C8B-B14F-4D97-AF65-F5344CB8AC3E}">
        <p14:creationId xmlns:p14="http://schemas.microsoft.com/office/powerpoint/2010/main" val="42077711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1">
            <a:extLst>
              <a:ext uri="{FF2B5EF4-FFF2-40B4-BE49-F238E27FC236}">
                <a16:creationId xmlns:a16="http://schemas.microsoft.com/office/drawing/2014/main" id="{BD469E46-8581-DE30-E7D6-3F223703AE06}"/>
              </a:ext>
            </a:extLst>
          </p:cNvPr>
          <p:cNvSpPr/>
          <p:nvPr/>
        </p:nvSpPr>
        <p:spPr>
          <a:xfrm>
            <a:off x="9048750" y="0"/>
            <a:ext cx="3143250" cy="6858000"/>
          </a:xfrm>
          <a:prstGeom prst="rect">
            <a:avLst/>
          </a:prstGeom>
          <a:solidFill>
            <a:srgbClr val="00C8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600"/>
          </a:p>
        </p:txBody>
      </p:sp>
      <p:sp>
        <p:nvSpPr>
          <p:cNvPr id="3" name="Titel 1">
            <a:extLst>
              <a:ext uri="{FF2B5EF4-FFF2-40B4-BE49-F238E27FC236}">
                <a16:creationId xmlns:a16="http://schemas.microsoft.com/office/drawing/2014/main" id="{4C3F7380-5874-C098-E7B4-37C9CB3A20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44687"/>
            <a:ext cx="10515600" cy="1325563"/>
          </a:xfrm>
        </p:spPr>
        <p:txBody>
          <a:bodyPr anchor="t"/>
          <a:lstStyle/>
          <a:p>
            <a:r>
              <a:rPr lang="nl-NL" i="1">
                <a:solidFill>
                  <a:srgbClr val="544740"/>
                </a:solidFill>
                <a:latin typeface="Merriweather Black" panose="00000A00000000000000" pitchFamily="2" charset="0"/>
              </a:rPr>
              <a:t>Aanmelden</a:t>
            </a:r>
          </a:p>
        </p:txBody>
      </p:sp>
      <p:cxnSp>
        <p:nvCxnSpPr>
          <p:cNvPr id="4" name="Rechte verbindingslijn 3">
            <a:extLst>
              <a:ext uri="{FF2B5EF4-FFF2-40B4-BE49-F238E27FC236}">
                <a16:creationId xmlns:a16="http://schemas.microsoft.com/office/drawing/2014/main" id="{019658E2-DDC7-E5D6-3495-E76FCAEAA7BD}"/>
              </a:ext>
            </a:extLst>
          </p:cNvPr>
          <p:cNvCxnSpPr>
            <a:cxnSpLocks/>
          </p:cNvCxnSpPr>
          <p:nvPr/>
        </p:nvCxnSpPr>
        <p:spPr>
          <a:xfrm flipH="1">
            <a:off x="0" y="503966"/>
            <a:ext cx="1636601" cy="0"/>
          </a:xfrm>
          <a:prstGeom prst="line">
            <a:avLst/>
          </a:prstGeom>
          <a:ln w="63500" cap="rnd">
            <a:solidFill>
              <a:srgbClr val="00C85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Rechte verbindingslijn 4">
            <a:extLst>
              <a:ext uri="{FF2B5EF4-FFF2-40B4-BE49-F238E27FC236}">
                <a16:creationId xmlns:a16="http://schemas.microsoft.com/office/drawing/2014/main" id="{4B8AA15D-2EDC-81E0-8C40-D87D60F6FF21}"/>
              </a:ext>
            </a:extLst>
          </p:cNvPr>
          <p:cNvCxnSpPr>
            <a:cxnSpLocks/>
          </p:cNvCxnSpPr>
          <p:nvPr/>
        </p:nvCxnSpPr>
        <p:spPr>
          <a:xfrm flipH="1">
            <a:off x="3439375" y="1402718"/>
            <a:ext cx="1333500" cy="0"/>
          </a:xfrm>
          <a:prstGeom prst="line">
            <a:avLst/>
          </a:prstGeom>
          <a:ln w="63500" cap="rnd">
            <a:solidFill>
              <a:srgbClr val="00C85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kstvak 6">
            <a:extLst>
              <a:ext uri="{FF2B5EF4-FFF2-40B4-BE49-F238E27FC236}">
                <a16:creationId xmlns:a16="http://schemas.microsoft.com/office/drawing/2014/main" id="{E51DB66B-20EA-EF39-5946-6D0C1757EB0A}"/>
              </a:ext>
            </a:extLst>
          </p:cNvPr>
          <p:cNvSpPr txBox="1"/>
          <p:nvPr/>
        </p:nvSpPr>
        <p:spPr>
          <a:xfrm>
            <a:off x="838200" y="1541915"/>
            <a:ext cx="6172200" cy="5655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indent="-457200" algn="l">
              <a:lnSpc>
                <a:spcPct val="200000"/>
              </a:lnSpc>
              <a:buSzPct val="131000"/>
              <a:buFont typeface="Wingdings" panose="05000000000000000000" pitchFamily="2" charset="2"/>
              <a:buChar char="ü"/>
            </a:pPr>
            <a:r>
              <a:rPr lang="nl-NL" sz="1800" b="1">
                <a:solidFill>
                  <a:srgbClr val="00C85A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Registration form</a:t>
            </a:r>
          </a:p>
        </p:txBody>
      </p:sp>
      <p:sp>
        <p:nvSpPr>
          <p:cNvPr id="8" name="Rechthoek: afgeronde hoeken 7">
            <a:extLst>
              <a:ext uri="{FF2B5EF4-FFF2-40B4-BE49-F238E27FC236}">
                <a16:creationId xmlns:a16="http://schemas.microsoft.com/office/drawing/2014/main" id="{8B8784A3-BEA1-FE01-12DB-5939C7387E61}"/>
              </a:ext>
            </a:extLst>
          </p:cNvPr>
          <p:cNvSpPr/>
          <p:nvPr/>
        </p:nvSpPr>
        <p:spPr>
          <a:xfrm>
            <a:off x="-1076325" y="2614742"/>
            <a:ext cx="11172825" cy="3851112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190500" sx="102000" sy="102000" algn="ct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600"/>
          </a:p>
        </p:txBody>
      </p:sp>
      <p:pic>
        <p:nvPicPr>
          <p:cNvPr id="11" name="Graphic 10" descr="Document met effen opvulling">
            <a:extLst>
              <a:ext uri="{FF2B5EF4-FFF2-40B4-BE49-F238E27FC236}">
                <a16:creationId xmlns:a16="http://schemas.microsoft.com/office/drawing/2014/main" id="{D1056E4C-5444-3557-6967-424B1539CF2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rot="900000">
            <a:off x="8785051" y="1133349"/>
            <a:ext cx="3062778" cy="3062778"/>
          </a:xfrm>
          <a:prstGeom prst="rect">
            <a:avLst/>
          </a:prstGeom>
        </p:spPr>
      </p:pic>
      <p:pic>
        <p:nvPicPr>
          <p:cNvPr id="13" name="Graphic 12" descr="Lijst met effen opvulling">
            <a:extLst>
              <a:ext uri="{FF2B5EF4-FFF2-40B4-BE49-F238E27FC236}">
                <a16:creationId xmlns:a16="http://schemas.microsoft.com/office/drawing/2014/main" id="{EE8E5283-9D9B-02B9-F428-06CDD7F860B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 rot="20700000">
            <a:off x="9612860" y="4537433"/>
            <a:ext cx="3062778" cy="3062778"/>
          </a:xfrm>
          <a:prstGeom prst="rect">
            <a:avLst/>
          </a:prstGeom>
        </p:spPr>
      </p:pic>
      <p:pic>
        <p:nvPicPr>
          <p:cNvPr id="17" name="Afbeelding 16">
            <a:extLst>
              <a:ext uri="{FF2B5EF4-FFF2-40B4-BE49-F238E27FC236}">
                <a16:creationId xmlns:a16="http://schemas.microsoft.com/office/drawing/2014/main" id="{B9057C52-43A0-72EA-2657-5FCDD2DCA83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085668" y="2614742"/>
            <a:ext cx="3735164" cy="3851112"/>
          </a:xfrm>
          <a:prstGeom prst="rect">
            <a:avLst/>
          </a:prstGeom>
        </p:spPr>
      </p:pic>
      <p:pic>
        <p:nvPicPr>
          <p:cNvPr id="15" name="Afbeelding 14" descr="Afbeelding met tekst, schermopname, software, Multimediasoftware&#10;&#10;Automatisch gegenereerde beschrijving">
            <a:extLst>
              <a:ext uri="{FF2B5EF4-FFF2-40B4-BE49-F238E27FC236}">
                <a16:creationId xmlns:a16="http://schemas.microsoft.com/office/drawing/2014/main" id="{BB3BEE9F-07C4-B5D4-0FFC-51B9DA67D287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8300" y="2867478"/>
            <a:ext cx="4508969" cy="2945906"/>
          </a:xfrm>
          <a:prstGeom prst="rect">
            <a:avLst/>
          </a:prstGeom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perspectiveContrastingRightFacing"/>
            <a:lightRig rig="threePt" dir="t"/>
          </a:scene3d>
        </p:spPr>
      </p:pic>
    </p:spTree>
    <p:extLst>
      <p:ext uri="{BB962C8B-B14F-4D97-AF65-F5344CB8AC3E}">
        <p14:creationId xmlns:p14="http://schemas.microsoft.com/office/powerpoint/2010/main" val="21811537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8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2" presetClass="entr" presetSubtype="8" decel="10000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000"/>
                            </p:stCondLst>
                            <p:childTnLst>
                              <p:par>
                                <p:cTn id="2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1">
            <a:extLst>
              <a:ext uri="{FF2B5EF4-FFF2-40B4-BE49-F238E27FC236}">
                <a16:creationId xmlns:a16="http://schemas.microsoft.com/office/drawing/2014/main" id="{ABD4E354-55D6-4498-3D9E-92555635AD7D}"/>
              </a:ext>
            </a:extLst>
          </p:cNvPr>
          <p:cNvSpPr/>
          <p:nvPr/>
        </p:nvSpPr>
        <p:spPr>
          <a:xfrm>
            <a:off x="0" y="5167312"/>
            <a:ext cx="12192000" cy="1690687"/>
          </a:xfrm>
          <a:prstGeom prst="rect">
            <a:avLst/>
          </a:prstGeom>
          <a:solidFill>
            <a:srgbClr val="00C8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600"/>
          </a:p>
        </p:txBody>
      </p:sp>
      <p:sp>
        <p:nvSpPr>
          <p:cNvPr id="3" name="Titel 1">
            <a:extLst>
              <a:ext uri="{FF2B5EF4-FFF2-40B4-BE49-F238E27FC236}">
                <a16:creationId xmlns:a16="http://schemas.microsoft.com/office/drawing/2014/main" id="{17E2FA4F-F4D9-03CA-BB0C-E7F1A779A9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532437"/>
            <a:ext cx="10515600" cy="1325563"/>
          </a:xfrm>
        </p:spPr>
        <p:txBody>
          <a:bodyPr/>
          <a:lstStyle/>
          <a:p>
            <a:r>
              <a:rPr lang="nl-NL" i="1">
                <a:solidFill>
                  <a:schemeClr val="bg1"/>
                </a:solidFill>
                <a:latin typeface="Merriweather" panose="00000500000000000000" pitchFamily="2" charset="0"/>
              </a:rPr>
              <a:t>Voorbeeld</a:t>
            </a:r>
            <a:r>
              <a:rPr lang="nl-NL" i="1">
                <a:solidFill>
                  <a:srgbClr val="544740"/>
                </a:solidFill>
                <a:latin typeface="Merriweather Black" panose="00000A00000000000000" pitchFamily="2" charset="0"/>
              </a:rPr>
              <a:t>casus #3</a:t>
            </a:r>
          </a:p>
        </p:txBody>
      </p:sp>
      <p:cxnSp>
        <p:nvCxnSpPr>
          <p:cNvPr id="4" name="Rechte verbindingslijn 3">
            <a:extLst>
              <a:ext uri="{FF2B5EF4-FFF2-40B4-BE49-F238E27FC236}">
                <a16:creationId xmlns:a16="http://schemas.microsoft.com/office/drawing/2014/main" id="{22E1E6A1-6CF8-6C06-86AA-A548049927A0}"/>
              </a:ext>
            </a:extLst>
          </p:cNvPr>
          <p:cNvCxnSpPr>
            <a:cxnSpLocks/>
          </p:cNvCxnSpPr>
          <p:nvPr/>
        </p:nvCxnSpPr>
        <p:spPr>
          <a:xfrm flipH="1">
            <a:off x="669783" y="5718903"/>
            <a:ext cx="966818" cy="0"/>
          </a:xfrm>
          <a:prstGeom prst="line">
            <a:avLst/>
          </a:prstGeom>
          <a:ln w="63500" cap="rnd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Rechte verbindingslijn 4">
            <a:extLst>
              <a:ext uri="{FF2B5EF4-FFF2-40B4-BE49-F238E27FC236}">
                <a16:creationId xmlns:a16="http://schemas.microsoft.com/office/drawing/2014/main" id="{EE8368AC-DC59-6EC6-2AA4-6CF08D8E1BCD}"/>
              </a:ext>
            </a:extLst>
          </p:cNvPr>
          <p:cNvCxnSpPr>
            <a:cxnSpLocks/>
          </p:cNvCxnSpPr>
          <p:nvPr/>
        </p:nvCxnSpPr>
        <p:spPr>
          <a:xfrm flipH="1">
            <a:off x="4797202" y="6569237"/>
            <a:ext cx="1298798" cy="0"/>
          </a:xfrm>
          <a:prstGeom prst="line">
            <a:avLst/>
          </a:prstGeom>
          <a:ln w="63500" cap="rnd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kstvak 6">
            <a:extLst>
              <a:ext uri="{FF2B5EF4-FFF2-40B4-BE49-F238E27FC236}">
                <a16:creationId xmlns:a16="http://schemas.microsoft.com/office/drawing/2014/main" id="{E27274CE-E307-C1C5-99B0-025B5EA45B5A}"/>
              </a:ext>
            </a:extLst>
          </p:cNvPr>
          <p:cNvSpPr txBox="1"/>
          <p:nvPr/>
        </p:nvSpPr>
        <p:spPr>
          <a:xfrm>
            <a:off x="2243070" y="2957223"/>
            <a:ext cx="770585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nl-NL"/>
              <a:t>WUR wil haar een contract aanbieden voor 1 jaar als communicatiemedewerker. </a:t>
            </a:r>
          </a:p>
        </p:txBody>
      </p:sp>
      <p:sp>
        <p:nvSpPr>
          <p:cNvPr id="9" name="Tekstvak 8">
            <a:extLst>
              <a:ext uri="{FF2B5EF4-FFF2-40B4-BE49-F238E27FC236}">
                <a16:creationId xmlns:a16="http://schemas.microsoft.com/office/drawing/2014/main" id="{6197AA24-8BCD-B49E-618A-422DF342CDF0}"/>
              </a:ext>
            </a:extLst>
          </p:cNvPr>
          <p:cNvSpPr txBox="1"/>
          <p:nvPr/>
        </p:nvSpPr>
        <p:spPr>
          <a:xfrm>
            <a:off x="2754681" y="739129"/>
            <a:ext cx="6682635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nl-NL" sz="2400">
                <a:latin typeface="Roboto Thin" panose="02000000000000000000" pitchFamily="2" charset="0"/>
                <a:ea typeface="Roboto Thin" panose="02000000000000000000" pitchFamily="2" charset="0"/>
              </a:rPr>
              <a:t>“Lulu Zhang heeft een verblijfsvergunning als verblijf bij familie/gezinslid die nog 3 jaar geldig is. </a:t>
            </a:r>
          </a:p>
          <a:p>
            <a:pPr algn="ctr"/>
            <a:r>
              <a:rPr lang="nl-NL" sz="2400">
                <a:latin typeface="Roboto Thin" panose="02000000000000000000" pitchFamily="2" charset="0"/>
                <a:ea typeface="Roboto Thin" panose="02000000000000000000" pitchFamily="2" charset="0"/>
              </a:rPr>
              <a:t>De arbeidsmarktaantekening is: </a:t>
            </a:r>
          </a:p>
          <a:p>
            <a:pPr algn="ctr"/>
            <a:r>
              <a:rPr lang="nl-NL" sz="2400" i="1">
                <a:latin typeface="Roboto Thin" panose="02000000000000000000" pitchFamily="2" charset="0"/>
                <a:ea typeface="Roboto Thin" panose="02000000000000000000" pitchFamily="2" charset="0"/>
              </a:rPr>
              <a:t>Arbeid vrij toegestaan, TWV niet vereist</a:t>
            </a:r>
            <a:r>
              <a:rPr lang="nl-NL" sz="2400">
                <a:latin typeface="Roboto Thin" panose="02000000000000000000" pitchFamily="2" charset="0"/>
                <a:ea typeface="Roboto Thin" panose="02000000000000000000" pitchFamily="2" charset="0"/>
              </a:rPr>
              <a:t>.”</a:t>
            </a:r>
          </a:p>
        </p:txBody>
      </p:sp>
      <p:sp>
        <p:nvSpPr>
          <p:cNvPr id="11" name="Tekstvak 10">
            <a:extLst>
              <a:ext uri="{FF2B5EF4-FFF2-40B4-BE49-F238E27FC236}">
                <a16:creationId xmlns:a16="http://schemas.microsoft.com/office/drawing/2014/main" id="{A40CCA90-BE96-8146-2C0B-4A96CD1FBB8D}"/>
              </a:ext>
            </a:extLst>
          </p:cNvPr>
          <p:cNvSpPr txBox="1"/>
          <p:nvPr/>
        </p:nvSpPr>
        <p:spPr>
          <a:xfrm>
            <a:off x="3355146" y="3974989"/>
            <a:ext cx="5481703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Courier New" panose="02070309020205020404" pitchFamily="49" charset="0"/>
              <a:buChar char="o"/>
            </a:pPr>
            <a:r>
              <a:rPr lang="nl-NL">
                <a:solidFill>
                  <a:srgbClr val="00C85A"/>
                </a:solidFill>
              </a:rPr>
              <a:t>Moet Lulu worden aangemeld bij WCFV? Ja / Nee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nl-NL">
                <a:solidFill>
                  <a:srgbClr val="00C85A"/>
                </a:solidFill>
              </a:rPr>
              <a:t>Welk risico neemt WUR met het aannemen van Lulu?</a:t>
            </a:r>
          </a:p>
        </p:txBody>
      </p:sp>
    </p:spTree>
    <p:extLst>
      <p:ext uri="{BB962C8B-B14F-4D97-AF65-F5344CB8AC3E}">
        <p14:creationId xmlns:p14="http://schemas.microsoft.com/office/powerpoint/2010/main" val="5747814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5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40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6500"/>
                            </p:stCondLst>
                            <p:childTnLst>
                              <p:par>
                                <p:cTn id="14" presetID="2" presetClass="entr" presetSubtype="8" decel="10000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90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10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 build="p" advAuto="1500"/>
      <p:bldP spid="11" grpId="0" build="p" advAuto="100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hoek 3">
            <a:extLst>
              <a:ext uri="{FF2B5EF4-FFF2-40B4-BE49-F238E27FC236}">
                <a16:creationId xmlns:a16="http://schemas.microsoft.com/office/drawing/2014/main" id="{27E11EF7-F43A-754F-326A-27D5D3769699}"/>
              </a:ext>
            </a:extLst>
          </p:cNvPr>
          <p:cNvSpPr/>
          <p:nvPr/>
        </p:nvSpPr>
        <p:spPr>
          <a:xfrm>
            <a:off x="0" y="3429000"/>
            <a:ext cx="12192000" cy="3429000"/>
          </a:xfrm>
          <a:prstGeom prst="rect">
            <a:avLst/>
          </a:prstGeom>
          <a:solidFill>
            <a:srgbClr val="00C8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60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633CDD73-5EC8-CA79-373D-9E7BF34F353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nl-NL" i="1">
                <a:solidFill>
                  <a:srgbClr val="00C85A"/>
                </a:solidFill>
                <a:latin typeface="Merriweather Black" panose="00000A00000000000000" pitchFamily="2" charset="0"/>
              </a:rPr>
              <a:t>De internationale</a:t>
            </a:r>
            <a:br>
              <a:rPr lang="nl-NL" i="1">
                <a:solidFill>
                  <a:srgbClr val="00C85A"/>
                </a:solidFill>
                <a:latin typeface="Merriweather Black" panose="00000A00000000000000" pitchFamily="2" charset="0"/>
              </a:rPr>
            </a:br>
            <a:r>
              <a:rPr lang="nl-NL" i="1">
                <a:solidFill>
                  <a:srgbClr val="544740"/>
                </a:solidFill>
                <a:latin typeface="Merriweather" panose="00000500000000000000" pitchFamily="2" charset="0"/>
              </a:rPr>
              <a:t>(gast)medewerker</a:t>
            </a:r>
            <a:br>
              <a:rPr lang="nl-NL">
                <a:latin typeface="Merriweather Black" panose="00000A00000000000000" pitchFamily="2" charset="0"/>
              </a:rPr>
            </a:br>
            <a:endParaRPr lang="nl-NL">
              <a:latin typeface="Merriweather Black" panose="00000A00000000000000" pitchFamily="2" charset="0"/>
            </a:endParaRP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F6F87858-3818-15C4-39B5-59D948360E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2806594"/>
          </a:xfrm>
        </p:spPr>
        <p:txBody>
          <a:bodyPr anchor="b">
            <a:normAutofit/>
          </a:bodyPr>
          <a:lstStyle/>
          <a:p>
            <a:r>
              <a:rPr lang="nl-NL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Maria van </a:t>
            </a:r>
            <a:r>
              <a:rPr lang="nl-NL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Soelen</a:t>
            </a:r>
            <a:r>
              <a:rPr lang="nl-NL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 &amp;  Lennart Verhoeven</a:t>
            </a:r>
          </a:p>
        </p:txBody>
      </p:sp>
      <p:cxnSp>
        <p:nvCxnSpPr>
          <p:cNvPr id="6" name="Rechte verbindingslijn 5">
            <a:extLst>
              <a:ext uri="{FF2B5EF4-FFF2-40B4-BE49-F238E27FC236}">
                <a16:creationId xmlns:a16="http://schemas.microsoft.com/office/drawing/2014/main" id="{0DD22FB8-8C4B-13E9-CC2E-CBD61568B996}"/>
              </a:ext>
            </a:extLst>
          </p:cNvPr>
          <p:cNvCxnSpPr>
            <a:cxnSpLocks/>
          </p:cNvCxnSpPr>
          <p:nvPr/>
        </p:nvCxnSpPr>
        <p:spPr>
          <a:xfrm flipH="1">
            <a:off x="2318033" y="935988"/>
            <a:ext cx="2234553" cy="0"/>
          </a:xfrm>
          <a:prstGeom prst="line">
            <a:avLst/>
          </a:prstGeom>
          <a:ln w="63500" cap="rnd">
            <a:solidFill>
              <a:srgbClr val="00C85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Rechte verbindingslijn 8">
            <a:extLst>
              <a:ext uri="{FF2B5EF4-FFF2-40B4-BE49-F238E27FC236}">
                <a16:creationId xmlns:a16="http://schemas.microsoft.com/office/drawing/2014/main" id="{5D5E62F8-31E6-F648-95AB-A459FE91F190}"/>
              </a:ext>
            </a:extLst>
          </p:cNvPr>
          <p:cNvCxnSpPr>
            <a:cxnSpLocks/>
          </p:cNvCxnSpPr>
          <p:nvPr/>
        </p:nvCxnSpPr>
        <p:spPr>
          <a:xfrm flipH="1">
            <a:off x="6954099" y="2892921"/>
            <a:ext cx="2591771" cy="0"/>
          </a:xfrm>
          <a:prstGeom prst="line">
            <a:avLst/>
          </a:prstGeom>
          <a:ln w="63500" cap="rnd">
            <a:solidFill>
              <a:srgbClr val="00C85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Afbeelding 13" descr="Afbeelding met tekst, Lettertype, Graphics, grafische vormgeving&#10;&#10;Automatisch gegenereerde beschrijving">
            <a:extLst>
              <a:ext uri="{FF2B5EF4-FFF2-40B4-BE49-F238E27FC236}">
                <a16:creationId xmlns:a16="http://schemas.microsoft.com/office/drawing/2014/main" id="{3398A933-81CC-B738-BB23-A1955F66CEB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8000" y="449368"/>
            <a:ext cx="881396" cy="1345990"/>
          </a:xfrm>
          <a:prstGeom prst="rect">
            <a:avLst/>
          </a:prstGeom>
        </p:spPr>
      </p:pic>
      <p:sp>
        <p:nvSpPr>
          <p:cNvPr id="5" name="Titel 1">
            <a:extLst>
              <a:ext uri="{FF2B5EF4-FFF2-40B4-BE49-F238E27FC236}">
                <a16:creationId xmlns:a16="http://schemas.microsoft.com/office/drawing/2014/main" id="{FA66873D-073F-8AC2-77E5-ED611422F689}"/>
              </a:ext>
            </a:extLst>
          </p:cNvPr>
          <p:cNvSpPr txBox="1">
            <a:spLocks/>
          </p:cNvSpPr>
          <p:nvPr/>
        </p:nvSpPr>
        <p:spPr>
          <a:xfrm>
            <a:off x="1676400" y="3429000"/>
            <a:ext cx="9144000" cy="1576335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NL" i="1">
                <a:solidFill>
                  <a:schemeClr val="bg1"/>
                </a:solidFill>
                <a:latin typeface="Merriweather Black" panose="00000A00000000000000" pitchFamily="2" charset="0"/>
              </a:rPr>
              <a:t>Welkom</a:t>
            </a:r>
            <a:endParaRPr lang="nl-NL">
              <a:solidFill>
                <a:schemeClr val="bg1"/>
              </a:solidFill>
              <a:latin typeface="Merriweather Black" panose="00000A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181153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1">
            <a:extLst>
              <a:ext uri="{FF2B5EF4-FFF2-40B4-BE49-F238E27FC236}">
                <a16:creationId xmlns:a16="http://schemas.microsoft.com/office/drawing/2014/main" id="{BD469E46-8581-DE30-E7D6-3F223703AE06}"/>
              </a:ext>
            </a:extLst>
          </p:cNvPr>
          <p:cNvSpPr/>
          <p:nvPr/>
        </p:nvSpPr>
        <p:spPr>
          <a:xfrm>
            <a:off x="9048750" y="0"/>
            <a:ext cx="3143250" cy="6858000"/>
          </a:xfrm>
          <a:prstGeom prst="rect">
            <a:avLst/>
          </a:prstGeom>
          <a:solidFill>
            <a:srgbClr val="00C8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600"/>
          </a:p>
        </p:txBody>
      </p:sp>
      <p:sp>
        <p:nvSpPr>
          <p:cNvPr id="3" name="Titel 1">
            <a:extLst>
              <a:ext uri="{FF2B5EF4-FFF2-40B4-BE49-F238E27FC236}">
                <a16:creationId xmlns:a16="http://schemas.microsoft.com/office/drawing/2014/main" id="{4C3F7380-5874-C098-E7B4-37C9CB3A20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44687"/>
            <a:ext cx="10515600" cy="1325563"/>
          </a:xfrm>
        </p:spPr>
        <p:txBody>
          <a:bodyPr anchor="t"/>
          <a:lstStyle/>
          <a:p>
            <a:r>
              <a:rPr lang="nl-NL" i="1">
                <a:solidFill>
                  <a:srgbClr val="544740"/>
                </a:solidFill>
                <a:latin typeface="Merriweather Black" panose="00000A00000000000000" pitchFamily="2" charset="0"/>
              </a:rPr>
              <a:t>Actualiteiten</a:t>
            </a:r>
          </a:p>
        </p:txBody>
      </p:sp>
      <p:cxnSp>
        <p:nvCxnSpPr>
          <p:cNvPr id="4" name="Rechte verbindingslijn 3">
            <a:extLst>
              <a:ext uri="{FF2B5EF4-FFF2-40B4-BE49-F238E27FC236}">
                <a16:creationId xmlns:a16="http://schemas.microsoft.com/office/drawing/2014/main" id="{019658E2-DDC7-E5D6-3495-E76FCAEAA7BD}"/>
              </a:ext>
            </a:extLst>
          </p:cNvPr>
          <p:cNvCxnSpPr>
            <a:cxnSpLocks/>
          </p:cNvCxnSpPr>
          <p:nvPr/>
        </p:nvCxnSpPr>
        <p:spPr>
          <a:xfrm flipH="1">
            <a:off x="0" y="503966"/>
            <a:ext cx="1636601" cy="0"/>
          </a:xfrm>
          <a:prstGeom prst="line">
            <a:avLst/>
          </a:prstGeom>
          <a:ln w="63500" cap="rnd">
            <a:solidFill>
              <a:srgbClr val="00C85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Rechte verbindingslijn 4">
            <a:extLst>
              <a:ext uri="{FF2B5EF4-FFF2-40B4-BE49-F238E27FC236}">
                <a16:creationId xmlns:a16="http://schemas.microsoft.com/office/drawing/2014/main" id="{4B8AA15D-2EDC-81E0-8C40-D87D60F6FF21}"/>
              </a:ext>
            </a:extLst>
          </p:cNvPr>
          <p:cNvCxnSpPr>
            <a:cxnSpLocks/>
          </p:cNvCxnSpPr>
          <p:nvPr/>
        </p:nvCxnSpPr>
        <p:spPr>
          <a:xfrm flipH="1">
            <a:off x="3439375" y="1402718"/>
            <a:ext cx="1333500" cy="0"/>
          </a:xfrm>
          <a:prstGeom prst="line">
            <a:avLst/>
          </a:prstGeom>
          <a:ln w="63500" cap="rnd">
            <a:solidFill>
              <a:srgbClr val="00C85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kstvak 6">
            <a:extLst>
              <a:ext uri="{FF2B5EF4-FFF2-40B4-BE49-F238E27FC236}">
                <a16:creationId xmlns:a16="http://schemas.microsoft.com/office/drawing/2014/main" id="{E51DB66B-20EA-EF39-5946-6D0C1757EB0A}"/>
              </a:ext>
            </a:extLst>
          </p:cNvPr>
          <p:cNvSpPr txBox="1"/>
          <p:nvPr/>
        </p:nvSpPr>
        <p:spPr>
          <a:xfrm>
            <a:off x="838199" y="1970250"/>
            <a:ext cx="6307899" cy="111953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indent="-457200" algn="l">
              <a:lnSpc>
                <a:spcPct val="200000"/>
              </a:lnSpc>
              <a:buSzPct val="131000"/>
              <a:buFont typeface="Courier New" panose="02070309020205020404" pitchFamily="49" charset="0"/>
              <a:buChar char="o"/>
            </a:pPr>
            <a:r>
              <a:rPr lang="nl-NL" sz="1800">
                <a:solidFill>
                  <a:srgbClr val="00C85A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Normbedragen 2024</a:t>
            </a:r>
          </a:p>
          <a:p>
            <a:pPr marL="457200" indent="-457200" algn="l">
              <a:lnSpc>
                <a:spcPct val="200000"/>
              </a:lnSpc>
              <a:buSzPct val="131000"/>
              <a:buFont typeface="Courier New" panose="02070309020205020404" pitchFamily="49" charset="0"/>
              <a:buChar char="o"/>
            </a:pPr>
            <a:r>
              <a:rPr lang="nl-NL">
                <a:solidFill>
                  <a:srgbClr val="00C85A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Aanvullende d</a:t>
            </a:r>
            <a:r>
              <a:rPr lang="nl-NL" sz="1800">
                <a:solidFill>
                  <a:srgbClr val="00C85A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ienstverlening Welcome Center</a:t>
            </a:r>
          </a:p>
        </p:txBody>
      </p:sp>
      <p:pic>
        <p:nvPicPr>
          <p:cNvPr id="8" name="Graphic 7" descr="Krant met effen opvulling">
            <a:extLst>
              <a:ext uri="{FF2B5EF4-FFF2-40B4-BE49-F238E27FC236}">
                <a16:creationId xmlns:a16="http://schemas.microsoft.com/office/drawing/2014/main" id="{1ECA6181-94C4-41D8-FC1E-EE3CE46ABE1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rot="900000">
            <a:off x="8584701" y="2743804"/>
            <a:ext cx="3086742" cy="3086742"/>
          </a:xfrm>
          <a:prstGeom prst="rect">
            <a:avLst/>
          </a:prstGeom>
        </p:spPr>
      </p:pic>
      <p:pic>
        <p:nvPicPr>
          <p:cNvPr id="10" name="Graphic 9" descr="Megafoon 1 met effen opvulling">
            <a:extLst>
              <a:ext uri="{FF2B5EF4-FFF2-40B4-BE49-F238E27FC236}">
                <a16:creationId xmlns:a16="http://schemas.microsoft.com/office/drawing/2014/main" id="{7EFB96F2-85E2-7C15-887C-D3BB24EED13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 flipH="1">
            <a:off x="6096000" y="3760047"/>
            <a:ext cx="3432637" cy="34382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35762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1">
            <a:extLst>
              <a:ext uri="{FF2B5EF4-FFF2-40B4-BE49-F238E27FC236}">
                <a16:creationId xmlns:a16="http://schemas.microsoft.com/office/drawing/2014/main" id="{BD469E46-8581-DE30-E7D6-3F223703AE06}"/>
              </a:ext>
            </a:extLst>
          </p:cNvPr>
          <p:cNvSpPr/>
          <p:nvPr/>
        </p:nvSpPr>
        <p:spPr>
          <a:xfrm>
            <a:off x="9048750" y="0"/>
            <a:ext cx="3143250" cy="6858000"/>
          </a:xfrm>
          <a:prstGeom prst="rect">
            <a:avLst/>
          </a:prstGeom>
          <a:solidFill>
            <a:srgbClr val="00C8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600"/>
          </a:p>
        </p:txBody>
      </p:sp>
      <p:sp>
        <p:nvSpPr>
          <p:cNvPr id="3" name="Titel 1">
            <a:extLst>
              <a:ext uri="{FF2B5EF4-FFF2-40B4-BE49-F238E27FC236}">
                <a16:creationId xmlns:a16="http://schemas.microsoft.com/office/drawing/2014/main" id="{4C3F7380-5874-C098-E7B4-37C9CB3A20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44687"/>
            <a:ext cx="10515600" cy="1325563"/>
          </a:xfrm>
        </p:spPr>
        <p:txBody>
          <a:bodyPr anchor="t"/>
          <a:lstStyle/>
          <a:p>
            <a:r>
              <a:rPr lang="nl-NL" i="1">
                <a:solidFill>
                  <a:srgbClr val="544740"/>
                </a:solidFill>
                <a:latin typeface="Merriweather Black" panose="00000A00000000000000" pitchFamily="2" charset="0"/>
              </a:rPr>
              <a:t>Actualiteiten</a:t>
            </a:r>
          </a:p>
        </p:txBody>
      </p:sp>
      <p:cxnSp>
        <p:nvCxnSpPr>
          <p:cNvPr id="4" name="Rechte verbindingslijn 3">
            <a:extLst>
              <a:ext uri="{FF2B5EF4-FFF2-40B4-BE49-F238E27FC236}">
                <a16:creationId xmlns:a16="http://schemas.microsoft.com/office/drawing/2014/main" id="{019658E2-DDC7-E5D6-3495-E76FCAEAA7BD}"/>
              </a:ext>
            </a:extLst>
          </p:cNvPr>
          <p:cNvCxnSpPr>
            <a:cxnSpLocks/>
          </p:cNvCxnSpPr>
          <p:nvPr/>
        </p:nvCxnSpPr>
        <p:spPr>
          <a:xfrm flipH="1">
            <a:off x="0" y="503966"/>
            <a:ext cx="1636601" cy="0"/>
          </a:xfrm>
          <a:prstGeom prst="line">
            <a:avLst/>
          </a:prstGeom>
          <a:ln w="63500" cap="rnd">
            <a:solidFill>
              <a:srgbClr val="00C85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Rechte verbindingslijn 4">
            <a:extLst>
              <a:ext uri="{FF2B5EF4-FFF2-40B4-BE49-F238E27FC236}">
                <a16:creationId xmlns:a16="http://schemas.microsoft.com/office/drawing/2014/main" id="{4B8AA15D-2EDC-81E0-8C40-D87D60F6FF21}"/>
              </a:ext>
            </a:extLst>
          </p:cNvPr>
          <p:cNvCxnSpPr>
            <a:cxnSpLocks/>
          </p:cNvCxnSpPr>
          <p:nvPr/>
        </p:nvCxnSpPr>
        <p:spPr>
          <a:xfrm flipH="1">
            <a:off x="3439375" y="1402718"/>
            <a:ext cx="1333500" cy="0"/>
          </a:xfrm>
          <a:prstGeom prst="line">
            <a:avLst/>
          </a:prstGeom>
          <a:ln w="63500" cap="rnd">
            <a:solidFill>
              <a:srgbClr val="00C85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kstvak 6">
            <a:extLst>
              <a:ext uri="{FF2B5EF4-FFF2-40B4-BE49-F238E27FC236}">
                <a16:creationId xmlns:a16="http://schemas.microsoft.com/office/drawing/2014/main" id="{E51DB66B-20EA-EF39-5946-6D0C1757EB0A}"/>
              </a:ext>
            </a:extLst>
          </p:cNvPr>
          <p:cNvSpPr txBox="1"/>
          <p:nvPr/>
        </p:nvSpPr>
        <p:spPr>
          <a:xfrm>
            <a:off x="838200" y="1541915"/>
            <a:ext cx="6172200" cy="5655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indent="-457200" algn="l">
              <a:lnSpc>
                <a:spcPct val="200000"/>
              </a:lnSpc>
              <a:buSzPct val="131000"/>
              <a:buFont typeface="Wingdings" panose="05000000000000000000" pitchFamily="2" charset="2"/>
              <a:buChar char="ü"/>
            </a:pPr>
            <a:r>
              <a:rPr lang="nl-NL" sz="1800" b="1">
                <a:solidFill>
                  <a:srgbClr val="00C85A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Normbedragen inkomenseis tot 01 januari 2024</a:t>
            </a:r>
          </a:p>
        </p:txBody>
      </p:sp>
      <p:sp>
        <p:nvSpPr>
          <p:cNvPr id="8" name="Rechthoek: afgeronde hoeken 7">
            <a:extLst>
              <a:ext uri="{FF2B5EF4-FFF2-40B4-BE49-F238E27FC236}">
                <a16:creationId xmlns:a16="http://schemas.microsoft.com/office/drawing/2014/main" id="{8B8784A3-BEA1-FE01-12DB-5939C7387E61}"/>
              </a:ext>
            </a:extLst>
          </p:cNvPr>
          <p:cNvSpPr/>
          <p:nvPr/>
        </p:nvSpPr>
        <p:spPr>
          <a:xfrm>
            <a:off x="-1076325" y="2614742"/>
            <a:ext cx="11172825" cy="3851112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190500" sx="102000" sy="102000" algn="ct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600"/>
          </a:p>
        </p:txBody>
      </p:sp>
      <p:pic>
        <p:nvPicPr>
          <p:cNvPr id="10" name="Graphic 9" descr="Munten met effen opvulling">
            <a:extLst>
              <a:ext uri="{FF2B5EF4-FFF2-40B4-BE49-F238E27FC236}">
                <a16:creationId xmlns:a16="http://schemas.microsoft.com/office/drawing/2014/main" id="{0B33B127-93EF-9B1C-C3A8-24A9A1693EE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flipH="1">
            <a:off x="9667926" y="4270021"/>
            <a:ext cx="2448569" cy="2448569"/>
          </a:xfrm>
          <a:prstGeom prst="rect">
            <a:avLst/>
          </a:prstGeom>
        </p:spPr>
      </p:pic>
      <p:graphicFrame>
        <p:nvGraphicFramePr>
          <p:cNvPr id="9" name="Table 10">
            <a:extLst>
              <a:ext uri="{FF2B5EF4-FFF2-40B4-BE49-F238E27FC236}">
                <a16:creationId xmlns:a16="http://schemas.microsoft.com/office/drawing/2014/main" id="{4D810D17-0EBD-B2F6-306E-A807F02BCCF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87181995"/>
              </p:ext>
            </p:extLst>
          </p:nvPr>
        </p:nvGraphicFramePr>
        <p:xfrm>
          <a:off x="708875" y="2922318"/>
          <a:ext cx="8128000" cy="323596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5417400">
                  <a:extLst>
                    <a:ext uri="{9D8B030D-6E8A-4147-A177-3AD203B41FA5}">
                      <a16:colId xmlns:a16="http://schemas.microsoft.com/office/drawing/2014/main" val="1072864075"/>
                    </a:ext>
                  </a:extLst>
                </a:gridCol>
                <a:gridCol w="2710600">
                  <a:extLst>
                    <a:ext uri="{9D8B030D-6E8A-4147-A177-3AD203B41FA5}">
                      <a16:colId xmlns:a16="http://schemas.microsoft.com/office/drawing/2014/main" val="2217821376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nl-NL"/>
                        <a:t>Functie</a:t>
                      </a:r>
                    </a:p>
                  </a:txBody>
                  <a:tcPr>
                    <a:solidFill>
                      <a:srgbClr val="00C85A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/>
                        <a:t>Normbedragen (bruto) geldig tot 1-7-2024</a:t>
                      </a:r>
                    </a:p>
                  </a:txBody>
                  <a:tcPr>
                    <a:solidFill>
                      <a:srgbClr val="00C85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0788194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/>
                        <a:t>Onderzoeker / gastdocent</a:t>
                      </a:r>
                    </a:p>
                  </a:txBody>
                  <a:tcPr>
                    <a:solidFill>
                      <a:srgbClr val="9ED6B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/>
                        <a:t>€1565</a:t>
                      </a:r>
                    </a:p>
                  </a:txBody>
                  <a:tcPr>
                    <a:solidFill>
                      <a:srgbClr val="9ED6B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5722059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/>
                        <a:t>Onderzoeker / gastdocent met gezin*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/>
                        <a:t>€2235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436877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nl-NL"/>
                    </a:p>
                  </a:txBody>
                  <a:tcPr>
                    <a:solidFill>
                      <a:srgbClr val="9ED6B7"/>
                    </a:solidFill>
                  </a:tcPr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>
                    <a:solidFill>
                      <a:srgbClr val="9ED6B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438219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b="1"/>
                        <a:t>Geldig tot 1-1-2025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8726689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/>
                        <a:t>Overige functies, 30 jaar en ouder</a:t>
                      </a:r>
                    </a:p>
                  </a:txBody>
                  <a:tcPr>
                    <a:solidFill>
                      <a:srgbClr val="9ED6B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/>
                        <a:t>€5331</a:t>
                      </a:r>
                    </a:p>
                  </a:txBody>
                  <a:tcPr>
                    <a:solidFill>
                      <a:srgbClr val="9ED6B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5880783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/>
                        <a:t>Overige functies, jonger dan 30 jaar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/>
                        <a:t>€3909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6210302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/>
                        <a:t>Overige functies, na zoekjaar of recent afgestudeerd</a:t>
                      </a:r>
                    </a:p>
                  </a:txBody>
                  <a:tcPr>
                    <a:solidFill>
                      <a:srgbClr val="9ED6B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/>
                        <a:t>€2801</a:t>
                      </a:r>
                    </a:p>
                  </a:txBody>
                  <a:tcPr>
                    <a:solidFill>
                      <a:srgbClr val="9ED6B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8768646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732716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1">
            <a:extLst>
              <a:ext uri="{FF2B5EF4-FFF2-40B4-BE49-F238E27FC236}">
                <a16:creationId xmlns:a16="http://schemas.microsoft.com/office/drawing/2014/main" id="{BD469E46-8581-DE30-E7D6-3F223703AE06}"/>
              </a:ext>
            </a:extLst>
          </p:cNvPr>
          <p:cNvSpPr/>
          <p:nvPr/>
        </p:nvSpPr>
        <p:spPr>
          <a:xfrm>
            <a:off x="0" y="0"/>
            <a:ext cx="12192000" cy="3429000"/>
          </a:xfrm>
          <a:prstGeom prst="rect">
            <a:avLst/>
          </a:prstGeom>
          <a:solidFill>
            <a:srgbClr val="00C8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600"/>
          </a:p>
        </p:txBody>
      </p:sp>
      <p:sp>
        <p:nvSpPr>
          <p:cNvPr id="3" name="Titel 1">
            <a:extLst>
              <a:ext uri="{FF2B5EF4-FFF2-40B4-BE49-F238E27FC236}">
                <a16:creationId xmlns:a16="http://schemas.microsoft.com/office/drawing/2014/main" id="{4C3F7380-5874-C098-E7B4-37C9CB3A20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44687"/>
            <a:ext cx="10515600" cy="1325563"/>
          </a:xfrm>
        </p:spPr>
        <p:txBody>
          <a:bodyPr anchor="t"/>
          <a:lstStyle/>
          <a:p>
            <a:r>
              <a:rPr lang="nl-NL" i="1">
                <a:solidFill>
                  <a:schemeClr val="bg1"/>
                </a:solidFill>
                <a:latin typeface="Merriweather Black" panose="00000A00000000000000" pitchFamily="2" charset="0"/>
              </a:rPr>
              <a:t>Dual </a:t>
            </a:r>
            <a:r>
              <a:rPr lang="nl-NL" i="1" err="1">
                <a:solidFill>
                  <a:schemeClr val="bg1"/>
                </a:solidFill>
                <a:latin typeface="Merriweather Black" panose="00000A00000000000000" pitchFamily="2" charset="0"/>
              </a:rPr>
              <a:t>Career</a:t>
            </a:r>
            <a:r>
              <a:rPr lang="nl-NL" i="1">
                <a:solidFill>
                  <a:schemeClr val="bg1"/>
                </a:solidFill>
                <a:latin typeface="Merriweather Black" panose="00000A00000000000000" pitchFamily="2" charset="0"/>
              </a:rPr>
              <a:t> </a:t>
            </a:r>
            <a:r>
              <a:rPr lang="nl-NL" i="1">
                <a:solidFill>
                  <a:srgbClr val="544740"/>
                </a:solidFill>
                <a:latin typeface="Merriweather" panose="00000500000000000000" pitchFamily="2" charset="0"/>
              </a:rPr>
              <a:t>Program </a:t>
            </a:r>
          </a:p>
        </p:txBody>
      </p:sp>
      <p:cxnSp>
        <p:nvCxnSpPr>
          <p:cNvPr id="4" name="Rechte verbindingslijn 3">
            <a:extLst>
              <a:ext uri="{FF2B5EF4-FFF2-40B4-BE49-F238E27FC236}">
                <a16:creationId xmlns:a16="http://schemas.microsoft.com/office/drawing/2014/main" id="{019658E2-DDC7-E5D6-3495-E76FCAEAA7BD}"/>
              </a:ext>
            </a:extLst>
          </p:cNvPr>
          <p:cNvCxnSpPr>
            <a:cxnSpLocks/>
          </p:cNvCxnSpPr>
          <p:nvPr/>
        </p:nvCxnSpPr>
        <p:spPr>
          <a:xfrm flipH="1">
            <a:off x="0" y="503966"/>
            <a:ext cx="1636601" cy="0"/>
          </a:xfrm>
          <a:prstGeom prst="line">
            <a:avLst/>
          </a:prstGeom>
          <a:ln w="63500" cap="rnd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Rechte verbindingslijn 4">
            <a:extLst>
              <a:ext uri="{FF2B5EF4-FFF2-40B4-BE49-F238E27FC236}">
                <a16:creationId xmlns:a16="http://schemas.microsoft.com/office/drawing/2014/main" id="{4B8AA15D-2EDC-81E0-8C40-D87D60F6FF21}"/>
              </a:ext>
            </a:extLst>
          </p:cNvPr>
          <p:cNvCxnSpPr>
            <a:cxnSpLocks/>
          </p:cNvCxnSpPr>
          <p:nvPr/>
        </p:nvCxnSpPr>
        <p:spPr>
          <a:xfrm flipH="1">
            <a:off x="5429250" y="1402718"/>
            <a:ext cx="1333500" cy="0"/>
          </a:xfrm>
          <a:prstGeom prst="line">
            <a:avLst/>
          </a:prstGeom>
          <a:ln w="63500" cap="rnd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kstvak 6">
            <a:extLst>
              <a:ext uri="{FF2B5EF4-FFF2-40B4-BE49-F238E27FC236}">
                <a16:creationId xmlns:a16="http://schemas.microsoft.com/office/drawing/2014/main" id="{E51DB66B-20EA-EF39-5946-6D0C1757EB0A}"/>
              </a:ext>
            </a:extLst>
          </p:cNvPr>
          <p:cNvSpPr txBox="1"/>
          <p:nvPr/>
        </p:nvSpPr>
        <p:spPr>
          <a:xfrm>
            <a:off x="838200" y="1970250"/>
            <a:ext cx="617220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indent="-457200" algn="l">
              <a:lnSpc>
                <a:spcPct val="150000"/>
              </a:lnSpc>
              <a:buSzPct val="131000"/>
              <a:buFont typeface="Courier New" panose="02070309020205020404" pitchFamily="49" charset="0"/>
              <a:buChar char="o"/>
            </a:pPr>
            <a:r>
              <a:rPr lang="nl-NL" sz="180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Partner van de internationale (gast)medewerker</a:t>
            </a:r>
          </a:p>
        </p:txBody>
      </p:sp>
      <p:sp>
        <p:nvSpPr>
          <p:cNvPr id="9" name="Tekstvak 8">
            <a:extLst>
              <a:ext uri="{FF2B5EF4-FFF2-40B4-BE49-F238E27FC236}">
                <a16:creationId xmlns:a16="http://schemas.microsoft.com/office/drawing/2014/main" id="{07D63201-C0C5-410B-3F50-0FF4B00DA40B}"/>
              </a:ext>
            </a:extLst>
          </p:cNvPr>
          <p:cNvSpPr txBox="1"/>
          <p:nvPr/>
        </p:nvSpPr>
        <p:spPr>
          <a:xfrm>
            <a:off x="1636600" y="3805352"/>
            <a:ext cx="9717199" cy="184665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indent="-457200" algn="l">
              <a:lnSpc>
                <a:spcPct val="150000"/>
              </a:lnSpc>
              <a:buSzPct val="131000"/>
              <a:buFont typeface="Wingdings" panose="05000000000000000000" pitchFamily="2" charset="2"/>
              <a:buChar char="ü"/>
            </a:pPr>
            <a:r>
              <a:rPr lang="nl-NL" sz="1800" b="1">
                <a:latin typeface="Roboto" panose="02000000000000000000" pitchFamily="2" charset="0"/>
                <a:ea typeface="Roboto" panose="02000000000000000000" pitchFamily="2" charset="0"/>
              </a:rPr>
              <a:t>Group Track</a:t>
            </a:r>
            <a:r>
              <a:rPr lang="nl-NL" sz="1800">
                <a:latin typeface="Roboto" panose="02000000000000000000" pitchFamily="2" charset="0"/>
                <a:ea typeface="Roboto" panose="02000000000000000000" pitchFamily="2" charset="0"/>
              </a:rPr>
              <a:t>: 3 workshops</a:t>
            </a:r>
          </a:p>
          <a:p>
            <a:pPr marL="457200" indent="-457200" algn="l">
              <a:buSzPct val="131000"/>
              <a:buFont typeface="Wingdings" panose="05000000000000000000" pitchFamily="2" charset="2"/>
              <a:buChar char="ü"/>
            </a:pPr>
            <a:endParaRPr lang="nl-NL" sz="1800">
              <a:latin typeface="Roboto" panose="02000000000000000000" pitchFamily="2" charset="0"/>
              <a:ea typeface="Roboto" panose="02000000000000000000" pitchFamily="2" charset="0"/>
            </a:endParaRPr>
          </a:p>
          <a:p>
            <a:pPr marL="457200" indent="-457200" algn="l">
              <a:lnSpc>
                <a:spcPct val="150000"/>
              </a:lnSpc>
              <a:buSzPct val="131000"/>
              <a:buFont typeface="Wingdings" panose="05000000000000000000" pitchFamily="2" charset="2"/>
              <a:buChar char="ü"/>
            </a:pPr>
            <a:r>
              <a:rPr lang="nl-NL" sz="1800" b="1" err="1">
                <a:latin typeface="Roboto" panose="02000000000000000000" pitchFamily="2" charset="0"/>
                <a:ea typeface="Roboto" panose="02000000000000000000" pitchFamily="2" charset="0"/>
              </a:rPr>
              <a:t>Individual</a:t>
            </a:r>
            <a:r>
              <a:rPr lang="nl-NL" sz="1800" b="1">
                <a:latin typeface="Roboto" panose="02000000000000000000" pitchFamily="2" charset="0"/>
                <a:ea typeface="Roboto" panose="02000000000000000000" pitchFamily="2" charset="0"/>
              </a:rPr>
              <a:t> Track</a:t>
            </a:r>
            <a:r>
              <a:rPr lang="nl-NL" sz="1800">
                <a:latin typeface="Roboto" panose="02000000000000000000" pitchFamily="2" charset="0"/>
                <a:ea typeface="Roboto" panose="02000000000000000000" pitchFamily="2" charset="0"/>
              </a:rPr>
              <a:t>: 3 workshops  en 1-op-1 support bij vinden passende baan</a:t>
            </a:r>
          </a:p>
          <a:p>
            <a:pPr marL="457200" indent="-457200" algn="l">
              <a:buSzPct val="131000"/>
              <a:buFont typeface="Wingdings" panose="05000000000000000000" pitchFamily="2" charset="2"/>
              <a:buChar char="ü"/>
            </a:pPr>
            <a:endParaRPr lang="nl-NL" sz="1800">
              <a:latin typeface="Roboto" panose="02000000000000000000" pitchFamily="2" charset="0"/>
              <a:ea typeface="Roboto" panose="02000000000000000000" pitchFamily="2" charset="0"/>
            </a:endParaRPr>
          </a:p>
          <a:p>
            <a:pPr marL="457200" indent="-457200" algn="l">
              <a:lnSpc>
                <a:spcPct val="150000"/>
              </a:lnSpc>
              <a:buSzPct val="131000"/>
              <a:buFont typeface="Wingdings" panose="05000000000000000000" pitchFamily="2" charset="2"/>
              <a:buChar char="ü"/>
            </a:pPr>
            <a:r>
              <a:rPr lang="nl-NL" sz="1800" b="1" err="1">
                <a:latin typeface="Roboto" panose="02000000000000000000" pitchFamily="2" charset="0"/>
                <a:ea typeface="Roboto" panose="02000000000000000000" pitchFamily="2" charset="0"/>
              </a:rPr>
              <a:t>Tailor</a:t>
            </a:r>
            <a:r>
              <a:rPr lang="nl-NL" sz="1800" b="1">
                <a:latin typeface="Roboto" panose="02000000000000000000" pitchFamily="2" charset="0"/>
                <a:ea typeface="Roboto" panose="02000000000000000000" pitchFamily="2" charset="0"/>
              </a:rPr>
              <a:t> Made</a:t>
            </a:r>
            <a:r>
              <a:rPr lang="nl-NL" sz="1800">
                <a:latin typeface="Roboto" panose="02000000000000000000" pitchFamily="2" charset="0"/>
                <a:ea typeface="Roboto" panose="02000000000000000000" pitchFamily="2" charset="0"/>
              </a:rPr>
              <a:t>: op verzoek</a:t>
            </a:r>
          </a:p>
        </p:txBody>
      </p:sp>
      <p:pic>
        <p:nvPicPr>
          <p:cNvPr id="8" name="Graphic 7" descr="Aktetas met effen opvulling">
            <a:extLst>
              <a:ext uri="{FF2B5EF4-FFF2-40B4-BE49-F238E27FC236}">
                <a16:creationId xmlns:a16="http://schemas.microsoft.com/office/drawing/2014/main" id="{48A471F4-F582-7580-08A8-BBDAED3CD36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rot="900000">
            <a:off x="9141938" y="1204795"/>
            <a:ext cx="2974811" cy="29748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46733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1">
            <a:extLst>
              <a:ext uri="{FF2B5EF4-FFF2-40B4-BE49-F238E27FC236}">
                <a16:creationId xmlns:a16="http://schemas.microsoft.com/office/drawing/2014/main" id="{BD469E46-8581-DE30-E7D6-3F223703AE06}"/>
              </a:ext>
            </a:extLst>
          </p:cNvPr>
          <p:cNvSpPr/>
          <p:nvPr/>
        </p:nvSpPr>
        <p:spPr>
          <a:xfrm>
            <a:off x="0" y="0"/>
            <a:ext cx="12192000" cy="3429000"/>
          </a:xfrm>
          <a:prstGeom prst="rect">
            <a:avLst/>
          </a:prstGeom>
          <a:solidFill>
            <a:srgbClr val="00C8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600"/>
          </a:p>
        </p:txBody>
      </p:sp>
      <p:sp>
        <p:nvSpPr>
          <p:cNvPr id="3" name="Titel 1">
            <a:extLst>
              <a:ext uri="{FF2B5EF4-FFF2-40B4-BE49-F238E27FC236}">
                <a16:creationId xmlns:a16="http://schemas.microsoft.com/office/drawing/2014/main" id="{4C3F7380-5874-C098-E7B4-37C9CB3A20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44687"/>
            <a:ext cx="10515600" cy="1325563"/>
          </a:xfrm>
        </p:spPr>
        <p:txBody>
          <a:bodyPr anchor="t"/>
          <a:lstStyle/>
          <a:p>
            <a:r>
              <a:rPr lang="nl-NL" i="1" err="1">
                <a:solidFill>
                  <a:schemeClr val="bg1"/>
                </a:solidFill>
                <a:latin typeface="Merriweather Black" panose="00000A00000000000000" pitchFamily="2" charset="0"/>
              </a:rPr>
              <a:t>Schooling</a:t>
            </a:r>
            <a:r>
              <a:rPr lang="nl-NL" i="1">
                <a:solidFill>
                  <a:schemeClr val="bg1"/>
                </a:solidFill>
                <a:latin typeface="Merriweather Black" panose="00000A00000000000000" pitchFamily="2" charset="0"/>
              </a:rPr>
              <a:t> </a:t>
            </a:r>
            <a:r>
              <a:rPr lang="nl-NL" i="1">
                <a:solidFill>
                  <a:srgbClr val="544740"/>
                </a:solidFill>
                <a:latin typeface="Merriweather" panose="00000500000000000000" pitchFamily="2" charset="0"/>
              </a:rPr>
              <a:t>Program </a:t>
            </a:r>
          </a:p>
        </p:txBody>
      </p:sp>
      <p:cxnSp>
        <p:nvCxnSpPr>
          <p:cNvPr id="4" name="Rechte verbindingslijn 3">
            <a:extLst>
              <a:ext uri="{FF2B5EF4-FFF2-40B4-BE49-F238E27FC236}">
                <a16:creationId xmlns:a16="http://schemas.microsoft.com/office/drawing/2014/main" id="{019658E2-DDC7-E5D6-3495-E76FCAEAA7BD}"/>
              </a:ext>
            </a:extLst>
          </p:cNvPr>
          <p:cNvCxnSpPr>
            <a:cxnSpLocks/>
          </p:cNvCxnSpPr>
          <p:nvPr/>
        </p:nvCxnSpPr>
        <p:spPr>
          <a:xfrm flipH="1">
            <a:off x="0" y="503966"/>
            <a:ext cx="1636601" cy="0"/>
          </a:xfrm>
          <a:prstGeom prst="line">
            <a:avLst/>
          </a:prstGeom>
          <a:ln w="63500" cap="rnd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Rechte verbindingslijn 4">
            <a:extLst>
              <a:ext uri="{FF2B5EF4-FFF2-40B4-BE49-F238E27FC236}">
                <a16:creationId xmlns:a16="http://schemas.microsoft.com/office/drawing/2014/main" id="{4B8AA15D-2EDC-81E0-8C40-D87D60F6FF21}"/>
              </a:ext>
            </a:extLst>
          </p:cNvPr>
          <p:cNvCxnSpPr>
            <a:cxnSpLocks/>
          </p:cNvCxnSpPr>
          <p:nvPr/>
        </p:nvCxnSpPr>
        <p:spPr>
          <a:xfrm flipH="1">
            <a:off x="4978313" y="1402718"/>
            <a:ext cx="1333500" cy="0"/>
          </a:xfrm>
          <a:prstGeom prst="line">
            <a:avLst/>
          </a:prstGeom>
          <a:ln w="63500" cap="rnd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kstvak 6">
            <a:extLst>
              <a:ext uri="{FF2B5EF4-FFF2-40B4-BE49-F238E27FC236}">
                <a16:creationId xmlns:a16="http://schemas.microsoft.com/office/drawing/2014/main" id="{E51DB66B-20EA-EF39-5946-6D0C1757EB0A}"/>
              </a:ext>
            </a:extLst>
          </p:cNvPr>
          <p:cNvSpPr txBox="1"/>
          <p:nvPr/>
        </p:nvSpPr>
        <p:spPr>
          <a:xfrm>
            <a:off x="838199" y="1970250"/>
            <a:ext cx="9124951" cy="8771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indent="-457200" algn="l">
              <a:lnSpc>
                <a:spcPct val="150000"/>
              </a:lnSpc>
              <a:buSzPct val="131000"/>
              <a:buFont typeface="Courier New" panose="02070309020205020404" pitchFamily="49" charset="0"/>
              <a:buChar char="o"/>
            </a:pPr>
            <a:r>
              <a:rPr lang="nl-NL" sz="180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Stelt het gezin in staat om de juiste school te vinden en een soepele start te maken in het onderwijs in Nederland</a:t>
            </a:r>
          </a:p>
        </p:txBody>
      </p:sp>
      <p:sp>
        <p:nvSpPr>
          <p:cNvPr id="9" name="Tekstvak 8">
            <a:extLst>
              <a:ext uri="{FF2B5EF4-FFF2-40B4-BE49-F238E27FC236}">
                <a16:creationId xmlns:a16="http://schemas.microsoft.com/office/drawing/2014/main" id="{07D63201-C0C5-410B-3F50-0FF4B00DA40B}"/>
              </a:ext>
            </a:extLst>
          </p:cNvPr>
          <p:cNvSpPr txBox="1"/>
          <p:nvPr/>
        </p:nvSpPr>
        <p:spPr>
          <a:xfrm>
            <a:off x="1636600" y="3681527"/>
            <a:ext cx="9717199" cy="281615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indent="-457200" algn="l">
              <a:lnSpc>
                <a:spcPct val="150000"/>
              </a:lnSpc>
              <a:buSzPct val="131000"/>
              <a:buFont typeface="Wingdings" panose="05000000000000000000" pitchFamily="2" charset="2"/>
              <a:buChar char="ü"/>
            </a:pPr>
            <a:r>
              <a:rPr lang="nl-NL" sz="1800" b="1">
                <a:latin typeface="Roboto" panose="02000000000000000000" pitchFamily="2" charset="0"/>
                <a:ea typeface="Roboto" panose="02000000000000000000" pitchFamily="2" charset="0"/>
              </a:rPr>
              <a:t>Standard</a:t>
            </a:r>
            <a:r>
              <a:rPr lang="nl-NL" sz="1800">
                <a:latin typeface="Roboto" panose="02000000000000000000" pitchFamily="2" charset="0"/>
                <a:ea typeface="Roboto" panose="02000000000000000000" pitchFamily="2" charset="0"/>
              </a:rPr>
              <a:t>:</a:t>
            </a:r>
          </a:p>
          <a:p>
            <a:pPr marL="742950" lvl="1" indent="-285750">
              <a:lnSpc>
                <a:spcPct val="150000"/>
              </a:lnSpc>
              <a:buSzPct val="131000"/>
              <a:buFont typeface="Arial" panose="020B0604020202020204" pitchFamily="34" charset="0"/>
              <a:buChar char="•"/>
            </a:pPr>
            <a:r>
              <a:rPr lang="nl-NL">
                <a:latin typeface="Roboto" panose="02000000000000000000" pitchFamily="2" charset="0"/>
                <a:ea typeface="Roboto" panose="02000000000000000000" pitchFamily="2" charset="0"/>
              </a:rPr>
              <a:t>Intake voor aankomst in Nederland</a:t>
            </a:r>
          </a:p>
          <a:p>
            <a:pPr marL="742950" lvl="1" indent="-285750">
              <a:lnSpc>
                <a:spcPct val="150000"/>
              </a:lnSpc>
              <a:buSzPct val="131000"/>
              <a:buFont typeface="Arial" panose="020B0604020202020204" pitchFamily="34" charset="0"/>
              <a:buChar char="•"/>
            </a:pPr>
            <a:r>
              <a:rPr lang="nl-NL">
                <a:latin typeface="Roboto" panose="02000000000000000000" pitchFamily="2" charset="0"/>
                <a:ea typeface="Roboto" panose="02000000000000000000" pitchFamily="2" charset="0"/>
              </a:rPr>
              <a:t>Informatie en inzicht in regionaal onderwijs </a:t>
            </a:r>
          </a:p>
          <a:p>
            <a:pPr marL="742950" lvl="1" indent="-285750">
              <a:lnSpc>
                <a:spcPct val="150000"/>
              </a:lnSpc>
              <a:buSzPct val="131000"/>
              <a:buFont typeface="Arial" panose="020B0604020202020204" pitchFamily="34" charset="0"/>
              <a:buChar char="•"/>
            </a:pPr>
            <a:r>
              <a:rPr lang="nl-NL">
                <a:latin typeface="Roboto" panose="02000000000000000000" pitchFamily="2" charset="0"/>
                <a:ea typeface="Roboto" panose="02000000000000000000" pitchFamily="2" charset="0"/>
              </a:rPr>
              <a:t>Begeleiding bij de zoektocht</a:t>
            </a:r>
          </a:p>
          <a:p>
            <a:pPr marL="742950" lvl="1" indent="-285750">
              <a:lnSpc>
                <a:spcPct val="150000"/>
              </a:lnSpc>
              <a:buSzPct val="131000"/>
              <a:buFont typeface="Arial" panose="020B0604020202020204" pitchFamily="34" charset="0"/>
              <a:buChar char="•"/>
            </a:pPr>
            <a:r>
              <a:rPr lang="nl-NL">
                <a:latin typeface="Roboto" panose="02000000000000000000" pitchFamily="2" charset="0"/>
                <a:ea typeface="Roboto" panose="02000000000000000000" pitchFamily="2" charset="0"/>
              </a:rPr>
              <a:t>Eerste contact leggen met scholen – bezoeken plannen</a:t>
            </a:r>
          </a:p>
          <a:p>
            <a:pPr marL="457200" indent="-457200" algn="l">
              <a:buSzPct val="131000"/>
              <a:buFont typeface="Wingdings" panose="05000000000000000000" pitchFamily="2" charset="2"/>
              <a:buChar char="ü"/>
            </a:pPr>
            <a:endParaRPr lang="nl-NL" sz="1800">
              <a:latin typeface="Roboto" panose="02000000000000000000" pitchFamily="2" charset="0"/>
              <a:ea typeface="Roboto" panose="02000000000000000000" pitchFamily="2" charset="0"/>
            </a:endParaRPr>
          </a:p>
          <a:p>
            <a:pPr marL="457200" indent="-457200" algn="l">
              <a:lnSpc>
                <a:spcPct val="150000"/>
              </a:lnSpc>
              <a:buSzPct val="131000"/>
              <a:buFont typeface="Wingdings" panose="05000000000000000000" pitchFamily="2" charset="2"/>
              <a:buChar char="ü"/>
            </a:pPr>
            <a:r>
              <a:rPr lang="nl-NL" sz="1800" b="1" err="1">
                <a:latin typeface="Roboto" panose="02000000000000000000" pitchFamily="2" charset="0"/>
                <a:ea typeface="Roboto" panose="02000000000000000000" pitchFamily="2" charset="0"/>
              </a:rPr>
              <a:t>Tailor</a:t>
            </a:r>
            <a:r>
              <a:rPr lang="nl-NL" sz="1800" b="1">
                <a:latin typeface="Roboto" panose="02000000000000000000" pitchFamily="2" charset="0"/>
                <a:ea typeface="Roboto" panose="02000000000000000000" pitchFamily="2" charset="0"/>
              </a:rPr>
              <a:t> Made</a:t>
            </a:r>
          </a:p>
        </p:txBody>
      </p:sp>
      <p:pic>
        <p:nvPicPr>
          <p:cNvPr id="6" name="Graphic 5" descr="Klaslokaal met effen opvulling">
            <a:extLst>
              <a:ext uri="{FF2B5EF4-FFF2-40B4-BE49-F238E27FC236}">
                <a16:creationId xmlns:a16="http://schemas.microsoft.com/office/drawing/2014/main" id="{95306A73-44B9-0BEA-1344-2587977AF59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9772727" y="1171184"/>
            <a:ext cx="2609697" cy="26096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11567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1">
            <a:extLst>
              <a:ext uri="{FF2B5EF4-FFF2-40B4-BE49-F238E27FC236}">
                <a16:creationId xmlns:a16="http://schemas.microsoft.com/office/drawing/2014/main" id="{BD469E46-8581-DE30-E7D6-3F223703AE06}"/>
              </a:ext>
            </a:extLst>
          </p:cNvPr>
          <p:cNvSpPr/>
          <p:nvPr/>
        </p:nvSpPr>
        <p:spPr>
          <a:xfrm>
            <a:off x="0" y="-25052"/>
            <a:ext cx="12192000" cy="3429000"/>
          </a:xfrm>
          <a:prstGeom prst="rect">
            <a:avLst/>
          </a:prstGeom>
          <a:solidFill>
            <a:srgbClr val="00C8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600"/>
          </a:p>
        </p:txBody>
      </p:sp>
      <p:sp>
        <p:nvSpPr>
          <p:cNvPr id="3" name="Titel 1">
            <a:extLst>
              <a:ext uri="{FF2B5EF4-FFF2-40B4-BE49-F238E27FC236}">
                <a16:creationId xmlns:a16="http://schemas.microsoft.com/office/drawing/2014/main" id="{4C3F7380-5874-C098-E7B4-37C9CB3A20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44687"/>
            <a:ext cx="10515600" cy="1325563"/>
          </a:xfrm>
        </p:spPr>
        <p:txBody>
          <a:bodyPr anchor="t"/>
          <a:lstStyle/>
          <a:p>
            <a:r>
              <a:rPr lang="nl-NL" i="1">
                <a:solidFill>
                  <a:schemeClr val="bg1"/>
                </a:solidFill>
                <a:latin typeface="Merriweather Black" panose="00000A00000000000000" pitchFamily="2" charset="0"/>
              </a:rPr>
              <a:t>Home Search </a:t>
            </a:r>
            <a:r>
              <a:rPr lang="nl-NL" i="1">
                <a:solidFill>
                  <a:srgbClr val="544740"/>
                </a:solidFill>
                <a:latin typeface="Merriweather" panose="00000500000000000000" pitchFamily="2" charset="0"/>
              </a:rPr>
              <a:t>Program </a:t>
            </a:r>
          </a:p>
        </p:txBody>
      </p:sp>
      <p:cxnSp>
        <p:nvCxnSpPr>
          <p:cNvPr id="4" name="Rechte verbindingslijn 3">
            <a:extLst>
              <a:ext uri="{FF2B5EF4-FFF2-40B4-BE49-F238E27FC236}">
                <a16:creationId xmlns:a16="http://schemas.microsoft.com/office/drawing/2014/main" id="{019658E2-DDC7-E5D6-3495-E76FCAEAA7BD}"/>
              </a:ext>
            </a:extLst>
          </p:cNvPr>
          <p:cNvCxnSpPr>
            <a:cxnSpLocks/>
          </p:cNvCxnSpPr>
          <p:nvPr/>
        </p:nvCxnSpPr>
        <p:spPr>
          <a:xfrm flipH="1">
            <a:off x="0" y="503966"/>
            <a:ext cx="1636601" cy="0"/>
          </a:xfrm>
          <a:prstGeom prst="line">
            <a:avLst/>
          </a:prstGeom>
          <a:ln w="63500" cap="rnd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Rechte verbindingslijn 4">
            <a:extLst>
              <a:ext uri="{FF2B5EF4-FFF2-40B4-BE49-F238E27FC236}">
                <a16:creationId xmlns:a16="http://schemas.microsoft.com/office/drawing/2014/main" id="{4B8AA15D-2EDC-81E0-8C40-D87D60F6FF21}"/>
              </a:ext>
            </a:extLst>
          </p:cNvPr>
          <p:cNvCxnSpPr>
            <a:cxnSpLocks/>
          </p:cNvCxnSpPr>
          <p:nvPr/>
        </p:nvCxnSpPr>
        <p:spPr>
          <a:xfrm flipH="1">
            <a:off x="5873924" y="1402718"/>
            <a:ext cx="1333500" cy="0"/>
          </a:xfrm>
          <a:prstGeom prst="line">
            <a:avLst/>
          </a:prstGeom>
          <a:ln w="63500" cap="rnd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kstvak 6">
            <a:extLst>
              <a:ext uri="{FF2B5EF4-FFF2-40B4-BE49-F238E27FC236}">
                <a16:creationId xmlns:a16="http://schemas.microsoft.com/office/drawing/2014/main" id="{E51DB66B-20EA-EF39-5946-6D0C1757EB0A}"/>
              </a:ext>
            </a:extLst>
          </p:cNvPr>
          <p:cNvSpPr txBox="1"/>
          <p:nvPr/>
        </p:nvSpPr>
        <p:spPr>
          <a:xfrm>
            <a:off x="838199" y="1970250"/>
            <a:ext cx="9124951" cy="8771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indent="-457200" algn="l">
              <a:lnSpc>
                <a:spcPct val="150000"/>
              </a:lnSpc>
              <a:buSzPct val="131000"/>
              <a:buFont typeface="Courier New" panose="02070309020205020404" pitchFamily="49" charset="0"/>
              <a:buChar char="o"/>
            </a:pPr>
            <a:r>
              <a:rPr lang="nl-NL" sz="180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Hulp bij het vinden van geschikte woonruimte en de verkrijger beschermen tegen illegale praktijken</a:t>
            </a:r>
          </a:p>
        </p:txBody>
      </p:sp>
      <p:sp>
        <p:nvSpPr>
          <p:cNvPr id="9" name="Tekstvak 8">
            <a:extLst>
              <a:ext uri="{FF2B5EF4-FFF2-40B4-BE49-F238E27FC236}">
                <a16:creationId xmlns:a16="http://schemas.microsoft.com/office/drawing/2014/main" id="{07D63201-C0C5-410B-3F50-0FF4B00DA40B}"/>
              </a:ext>
            </a:extLst>
          </p:cNvPr>
          <p:cNvSpPr txBox="1"/>
          <p:nvPr/>
        </p:nvSpPr>
        <p:spPr>
          <a:xfrm>
            <a:off x="1636600" y="3681527"/>
            <a:ext cx="9717199" cy="184665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indent="-457200" algn="l">
              <a:lnSpc>
                <a:spcPct val="150000"/>
              </a:lnSpc>
              <a:buSzPct val="131000"/>
              <a:buFont typeface="Wingdings" panose="05000000000000000000" pitchFamily="2" charset="2"/>
              <a:buChar char="ü"/>
            </a:pPr>
            <a:r>
              <a:rPr lang="nl-NL" sz="1800" b="1">
                <a:latin typeface="Roboto" panose="02000000000000000000" pitchFamily="2" charset="0"/>
                <a:ea typeface="Roboto" panose="02000000000000000000" pitchFamily="2" charset="0"/>
              </a:rPr>
              <a:t>Basic</a:t>
            </a:r>
            <a:r>
              <a:rPr lang="nl-NL" sz="1800">
                <a:latin typeface="Roboto" panose="02000000000000000000" pitchFamily="2" charset="0"/>
                <a:ea typeface="Roboto" panose="02000000000000000000" pitchFamily="2" charset="0"/>
              </a:rPr>
              <a:t>: eigen zoektocht met begeleiding en ondersteuning</a:t>
            </a:r>
          </a:p>
          <a:p>
            <a:pPr marL="457200" indent="-457200" algn="l">
              <a:buSzPct val="131000"/>
              <a:buFont typeface="Wingdings" panose="05000000000000000000" pitchFamily="2" charset="2"/>
              <a:buChar char="ü"/>
            </a:pPr>
            <a:endParaRPr lang="nl-NL" sz="1800">
              <a:latin typeface="Roboto" panose="02000000000000000000" pitchFamily="2" charset="0"/>
              <a:ea typeface="Roboto" panose="02000000000000000000" pitchFamily="2" charset="0"/>
            </a:endParaRPr>
          </a:p>
          <a:p>
            <a:pPr marL="457200" indent="-457200" algn="l">
              <a:lnSpc>
                <a:spcPct val="150000"/>
              </a:lnSpc>
              <a:buSzPct val="131000"/>
              <a:buFont typeface="Wingdings" panose="05000000000000000000" pitchFamily="2" charset="2"/>
              <a:buChar char="ü"/>
            </a:pPr>
            <a:r>
              <a:rPr lang="nl-NL" sz="1800" b="1">
                <a:latin typeface="Roboto" panose="02000000000000000000" pitchFamily="2" charset="0"/>
                <a:ea typeface="Roboto" panose="02000000000000000000" pitchFamily="2" charset="0"/>
              </a:rPr>
              <a:t>Medium</a:t>
            </a:r>
            <a:r>
              <a:rPr lang="nl-NL" sz="1800">
                <a:latin typeface="Roboto" panose="02000000000000000000" pitchFamily="2" charset="0"/>
                <a:ea typeface="Roboto" panose="02000000000000000000" pitchFamily="2" charset="0"/>
              </a:rPr>
              <a:t>: zoektocht met gebruik maken van de </a:t>
            </a:r>
            <a:r>
              <a:rPr lang="nl-NL" sz="1800" err="1">
                <a:latin typeface="Roboto" panose="02000000000000000000" pitchFamily="2" charset="0"/>
                <a:ea typeface="Roboto" panose="02000000000000000000" pitchFamily="2" charset="0"/>
              </a:rPr>
              <a:t>Relo</a:t>
            </a:r>
            <a:r>
              <a:rPr lang="nl-NL" sz="1800">
                <a:latin typeface="Roboto" panose="02000000000000000000" pitchFamily="2" charset="0"/>
                <a:ea typeface="Roboto" panose="02000000000000000000" pitchFamily="2" charset="0"/>
              </a:rPr>
              <a:t> app</a:t>
            </a:r>
          </a:p>
          <a:p>
            <a:pPr marL="457200" indent="-457200" algn="l">
              <a:buSzPct val="131000"/>
              <a:buFont typeface="Wingdings" panose="05000000000000000000" pitchFamily="2" charset="2"/>
              <a:buChar char="ü"/>
            </a:pPr>
            <a:endParaRPr lang="nl-NL" sz="1800">
              <a:latin typeface="Roboto" panose="02000000000000000000" pitchFamily="2" charset="0"/>
              <a:ea typeface="Roboto" panose="02000000000000000000" pitchFamily="2" charset="0"/>
            </a:endParaRPr>
          </a:p>
          <a:p>
            <a:pPr marL="457200" indent="-457200" algn="l">
              <a:lnSpc>
                <a:spcPct val="150000"/>
              </a:lnSpc>
              <a:buSzPct val="131000"/>
              <a:buFont typeface="Wingdings" panose="05000000000000000000" pitchFamily="2" charset="2"/>
              <a:buChar char="ü"/>
            </a:pPr>
            <a:r>
              <a:rPr lang="nl-NL" sz="1800" b="1">
                <a:latin typeface="Roboto" panose="02000000000000000000" pitchFamily="2" charset="0"/>
                <a:ea typeface="Roboto" panose="02000000000000000000" pitchFamily="2" charset="0"/>
              </a:rPr>
              <a:t>Premium</a:t>
            </a:r>
            <a:r>
              <a:rPr lang="nl-NL" sz="1800">
                <a:latin typeface="Roboto" panose="02000000000000000000" pitchFamily="2" charset="0"/>
                <a:ea typeface="Roboto" panose="02000000000000000000" pitchFamily="2" charset="0"/>
              </a:rPr>
              <a:t>: meegaan bij bezichtigingen</a:t>
            </a:r>
          </a:p>
        </p:txBody>
      </p:sp>
      <p:pic>
        <p:nvPicPr>
          <p:cNvPr id="6" name="Graphic 5" descr="Introductiepagina met effen opvulling">
            <a:extLst>
              <a:ext uri="{FF2B5EF4-FFF2-40B4-BE49-F238E27FC236}">
                <a16:creationId xmlns:a16="http://schemas.microsoft.com/office/drawing/2014/main" id="{4C583740-0207-E5B4-6AB3-9C034F92CCD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9479094" y="986368"/>
            <a:ext cx="2844926" cy="28449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07202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1">
            <a:extLst>
              <a:ext uri="{FF2B5EF4-FFF2-40B4-BE49-F238E27FC236}">
                <a16:creationId xmlns:a16="http://schemas.microsoft.com/office/drawing/2014/main" id="{BD469E46-8581-DE30-E7D6-3F223703AE06}"/>
              </a:ext>
            </a:extLst>
          </p:cNvPr>
          <p:cNvSpPr/>
          <p:nvPr/>
        </p:nvSpPr>
        <p:spPr>
          <a:xfrm>
            <a:off x="9048750" y="0"/>
            <a:ext cx="3143250" cy="6858000"/>
          </a:xfrm>
          <a:prstGeom prst="rect">
            <a:avLst/>
          </a:prstGeom>
          <a:solidFill>
            <a:srgbClr val="00C8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600"/>
          </a:p>
        </p:txBody>
      </p:sp>
      <p:sp>
        <p:nvSpPr>
          <p:cNvPr id="3" name="Titel 1">
            <a:extLst>
              <a:ext uri="{FF2B5EF4-FFF2-40B4-BE49-F238E27FC236}">
                <a16:creationId xmlns:a16="http://schemas.microsoft.com/office/drawing/2014/main" id="{4C3F7380-5874-C098-E7B4-37C9CB3A20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44687"/>
            <a:ext cx="10515600" cy="1325563"/>
          </a:xfrm>
        </p:spPr>
        <p:txBody>
          <a:bodyPr anchor="t"/>
          <a:lstStyle/>
          <a:p>
            <a:r>
              <a:rPr lang="nl-NL" i="1">
                <a:solidFill>
                  <a:srgbClr val="544740"/>
                </a:solidFill>
                <a:latin typeface="Merriweather Black" panose="00000A00000000000000" pitchFamily="2" charset="0"/>
              </a:rPr>
              <a:t>Contact</a:t>
            </a:r>
          </a:p>
        </p:txBody>
      </p:sp>
      <p:cxnSp>
        <p:nvCxnSpPr>
          <p:cNvPr id="4" name="Rechte verbindingslijn 3">
            <a:extLst>
              <a:ext uri="{FF2B5EF4-FFF2-40B4-BE49-F238E27FC236}">
                <a16:creationId xmlns:a16="http://schemas.microsoft.com/office/drawing/2014/main" id="{019658E2-DDC7-E5D6-3495-E76FCAEAA7BD}"/>
              </a:ext>
            </a:extLst>
          </p:cNvPr>
          <p:cNvCxnSpPr>
            <a:cxnSpLocks/>
          </p:cNvCxnSpPr>
          <p:nvPr/>
        </p:nvCxnSpPr>
        <p:spPr>
          <a:xfrm flipH="1">
            <a:off x="657225" y="503966"/>
            <a:ext cx="979376" cy="0"/>
          </a:xfrm>
          <a:prstGeom prst="line">
            <a:avLst/>
          </a:prstGeom>
          <a:ln w="63500" cap="rnd">
            <a:solidFill>
              <a:srgbClr val="00C85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Rechte verbindingslijn 4">
            <a:extLst>
              <a:ext uri="{FF2B5EF4-FFF2-40B4-BE49-F238E27FC236}">
                <a16:creationId xmlns:a16="http://schemas.microsoft.com/office/drawing/2014/main" id="{4B8AA15D-2EDC-81E0-8C40-D87D60F6FF21}"/>
              </a:ext>
            </a:extLst>
          </p:cNvPr>
          <p:cNvCxnSpPr>
            <a:cxnSpLocks/>
          </p:cNvCxnSpPr>
          <p:nvPr/>
        </p:nvCxnSpPr>
        <p:spPr>
          <a:xfrm flipH="1">
            <a:off x="2372575" y="1402718"/>
            <a:ext cx="1333500" cy="0"/>
          </a:xfrm>
          <a:prstGeom prst="line">
            <a:avLst/>
          </a:prstGeom>
          <a:ln w="63500" cap="rnd">
            <a:solidFill>
              <a:srgbClr val="00C85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kstvak 6">
            <a:extLst>
              <a:ext uri="{FF2B5EF4-FFF2-40B4-BE49-F238E27FC236}">
                <a16:creationId xmlns:a16="http://schemas.microsoft.com/office/drawing/2014/main" id="{E51DB66B-20EA-EF39-5946-6D0C1757EB0A}"/>
              </a:ext>
            </a:extLst>
          </p:cNvPr>
          <p:cNvSpPr txBox="1"/>
          <p:nvPr/>
        </p:nvSpPr>
        <p:spPr>
          <a:xfrm>
            <a:off x="838200" y="1970250"/>
            <a:ext cx="8210550" cy="222753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indent="-457200" algn="l">
              <a:lnSpc>
                <a:spcPct val="200000"/>
              </a:lnSpc>
              <a:buSzPct val="131000"/>
              <a:buFont typeface="Courier New" panose="02070309020205020404" pitchFamily="49" charset="0"/>
              <a:buChar char="o"/>
            </a:pPr>
            <a:r>
              <a:rPr lang="nl-NL" sz="1800">
                <a:latin typeface="Roboto" panose="02000000000000000000" pitchFamily="2" charset="0"/>
                <a:ea typeface="Roboto" panose="02000000000000000000" pitchFamily="2" charset="0"/>
              </a:rPr>
              <a:t>Adviesvragen of aanmeldingen: </a:t>
            </a:r>
            <a:r>
              <a:rPr lang="nl-NL" sz="1800" u="sng" err="1">
                <a:solidFill>
                  <a:srgbClr val="CC5C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Registration</a:t>
            </a:r>
            <a:r>
              <a:rPr lang="nl-NL" sz="1800" u="sng">
                <a:solidFill>
                  <a:srgbClr val="CC5C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form</a:t>
            </a:r>
            <a:r>
              <a:rPr lang="nl-NL" sz="1800"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</a:p>
          <a:p>
            <a:pPr marL="457200" indent="-457200" algn="l">
              <a:lnSpc>
                <a:spcPct val="200000"/>
              </a:lnSpc>
              <a:buSzPct val="131000"/>
              <a:buFont typeface="Courier New" panose="02070309020205020404" pitchFamily="49" charset="0"/>
              <a:buChar char="o"/>
            </a:pPr>
            <a:r>
              <a:rPr lang="nl-NL" sz="1800">
                <a:latin typeface="Roboto" panose="02000000000000000000" pitchFamily="2" charset="0"/>
                <a:ea typeface="Roboto" panose="02000000000000000000" pitchFamily="2" charset="0"/>
              </a:rPr>
              <a:t>Korte en algemene vragen: </a:t>
            </a:r>
            <a:r>
              <a:rPr lang="nl-NL" sz="1800" u="sng">
                <a:solidFill>
                  <a:srgbClr val="CC5C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welcome@wcfv.nl</a:t>
            </a:r>
            <a:r>
              <a:rPr lang="nl-NL" sz="1800">
                <a:solidFill>
                  <a:srgbClr val="FAB03B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nl-NL" sz="1800">
                <a:latin typeface="Roboto" panose="02000000000000000000" pitchFamily="2" charset="0"/>
                <a:ea typeface="Roboto" panose="02000000000000000000" pitchFamily="2" charset="0"/>
              </a:rPr>
              <a:t>/ </a:t>
            </a:r>
            <a:r>
              <a:rPr lang="nl-NL" sz="1800">
                <a:solidFill>
                  <a:srgbClr val="CC5C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Tel: 0317-482609</a:t>
            </a:r>
          </a:p>
          <a:p>
            <a:pPr marL="457200" indent="-457200" algn="l">
              <a:lnSpc>
                <a:spcPct val="200000"/>
              </a:lnSpc>
              <a:buSzPct val="131000"/>
              <a:buFont typeface="Courier New" panose="02070309020205020404" pitchFamily="49" charset="0"/>
              <a:buChar char="o"/>
            </a:pPr>
            <a:r>
              <a:rPr lang="nl-NL" sz="1800">
                <a:latin typeface="Roboto" panose="02000000000000000000" pitchFamily="2" charset="0"/>
                <a:ea typeface="Roboto" panose="02000000000000000000" pitchFamily="2" charset="0"/>
              </a:rPr>
              <a:t>Dossier specifieke vragen: </a:t>
            </a:r>
            <a:r>
              <a:rPr lang="nl-NL" sz="1800">
                <a:solidFill>
                  <a:srgbClr val="CC5C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Adviseur</a:t>
            </a:r>
          </a:p>
          <a:p>
            <a:pPr marL="457200" indent="-457200" algn="l">
              <a:lnSpc>
                <a:spcPct val="200000"/>
              </a:lnSpc>
              <a:buSzPct val="131000"/>
              <a:buFont typeface="Courier New" panose="02070309020205020404" pitchFamily="49" charset="0"/>
              <a:buChar char="o"/>
            </a:pPr>
            <a:r>
              <a:rPr lang="nl-NL" sz="1800">
                <a:latin typeface="Roboto" panose="02000000000000000000" pitchFamily="2" charset="0"/>
                <a:ea typeface="Roboto" panose="02000000000000000000" pitchFamily="2" charset="0"/>
              </a:rPr>
              <a:t>Welcome Center services: </a:t>
            </a:r>
            <a:r>
              <a:rPr lang="nl-NL" sz="1800" u="sng">
                <a:solidFill>
                  <a:srgbClr val="CC5C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welcome@wcfv.nl</a:t>
            </a:r>
          </a:p>
        </p:txBody>
      </p:sp>
      <p:pic>
        <p:nvPicPr>
          <p:cNvPr id="10" name="Graphic 9" descr="Envelop met effen opvulling">
            <a:extLst>
              <a:ext uri="{FF2B5EF4-FFF2-40B4-BE49-F238E27FC236}">
                <a16:creationId xmlns:a16="http://schemas.microsoft.com/office/drawing/2014/main" id="{0A33DB75-4508-A780-4B5D-7E2A1D591BA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rot="900000">
            <a:off x="8428127" y="3881544"/>
            <a:ext cx="2802276" cy="2802276"/>
          </a:xfrm>
          <a:prstGeom prst="rect">
            <a:avLst/>
          </a:prstGeom>
        </p:spPr>
      </p:pic>
      <p:pic>
        <p:nvPicPr>
          <p:cNvPr id="12" name="Graphic 11" descr="Ontvanger met effen opvulling">
            <a:extLst>
              <a:ext uri="{FF2B5EF4-FFF2-40B4-BE49-F238E27FC236}">
                <a16:creationId xmlns:a16="http://schemas.microsoft.com/office/drawing/2014/main" id="{F0AA5B82-BF47-D5A7-A8DA-C53BD8B0A3F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 flipH="1">
            <a:off x="10483677" y="2331015"/>
            <a:ext cx="2020614" cy="2020614"/>
          </a:xfrm>
          <a:prstGeom prst="rect">
            <a:avLst/>
          </a:prstGeom>
        </p:spPr>
      </p:pic>
      <p:pic>
        <p:nvPicPr>
          <p:cNvPr id="16" name="Graphic 15" descr="Callcenter met effen opvulling">
            <a:extLst>
              <a:ext uri="{FF2B5EF4-FFF2-40B4-BE49-F238E27FC236}">
                <a16:creationId xmlns:a16="http://schemas.microsoft.com/office/drawing/2014/main" id="{1C8D4CF4-DDC1-1F1E-8F58-4B84D60473F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6096000" y="4280507"/>
            <a:ext cx="2886803" cy="2886803"/>
          </a:xfrm>
          <a:prstGeom prst="rect">
            <a:avLst/>
          </a:prstGeom>
        </p:spPr>
      </p:pic>
      <p:pic>
        <p:nvPicPr>
          <p:cNvPr id="8" name="Graphic 7" descr="Lijst met effen opvulling">
            <a:extLst>
              <a:ext uri="{FF2B5EF4-FFF2-40B4-BE49-F238E27FC236}">
                <a16:creationId xmlns:a16="http://schemas.microsoft.com/office/drawing/2014/main" id="{1E65E8DE-CFC6-74C2-6B23-4BBBAD83958E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 rot="19800000">
            <a:off x="8487110" y="435702"/>
            <a:ext cx="2512698" cy="25126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79999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100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2" presetClass="entr" presetSubtype="4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1">
            <a:extLst>
              <a:ext uri="{FF2B5EF4-FFF2-40B4-BE49-F238E27FC236}">
                <a16:creationId xmlns:a16="http://schemas.microsoft.com/office/drawing/2014/main" id="{4C3F7380-5874-C098-E7B4-37C9CB3A20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876550"/>
            <a:ext cx="10515600" cy="942975"/>
          </a:xfrm>
        </p:spPr>
        <p:txBody>
          <a:bodyPr anchor="t"/>
          <a:lstStyle/>
          <a:p>
            <a:pPr algn="ctr"/>
            <a:r>
              <a:rPr lang="nl-NL" i="1">
                <a:solidFill>
                  <a:srgbClr val="544740"/>
                </a:solidFill>
                <a:latin typeface="Merriweather Black" panose="00000A00000000000000" pitchFamily="2" charset="0"/>
              </a:rPr>
              <a:t>Vragen?</a:t>
            </a:r>
          </a:p>
        </p:txBody>
      </p:sp>
      <p:cxnSp>
        <p:nvCxnSpPr>
          <p:cNvPr id="4" name="Rechte verbindingslijn 3">
            <a:extLst>
              <a:ext uri="{FF2B5EF4-FFF2-40B4-BE49-F238E27FC236}">
                <a16:creationId xmlns:a16="http://schemas.microsoft.com/office/drawing/2014/main" id="{019658E2-DDC7-E5D6-3495-E76FCAEAA7BD}"/>
              </a:ext>
            </a:extLst>
          </p:cNvPr>
          <p:cNvCxnSpPr>
            <a:cxnSpLocks/>
          </p:cNvCxnSpPr>
          <p:nvPr/>
        </p:nvCxnSpPr>
        <p:spPr>
          <a:xfrm flipH="1">
            <a:off x="4638675" y="2780441"/>
            <a:ext cx="979376" cy="0"/>
          </a:xfrm>
          <a:prstGeom prst="line">
            <a:avLst/>
          </a:prstGeom>
          <a:ln w="63500" cap="rnd">
            <a:solidFill>
              <a:srgbClr val="00C85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Rechte verbindingslijn 4">
            <a:extLst>
              <a:ext uri="{FF2B5EF4-FFF2-40B4-BE49-F238E27FC236}">
                <a16:creationId xmlns:a16="http://schemas.microsoft.com/office/drawing/2014/main" id="{4B8AA15D-2EDC-81E0-8C40-D87D60F6FF21}"/>
              </a:ext>
            </a:extLst>
          </p:cNvPr>
          <p:cNvCxnSpPr>
            <a:cxnSpLocks/>
          </p:cNvCxnSpPr>
          <p:nvPr/>
        </p:nvCxnSpPr>
        <p:spPr>
          <a:xfrm flipH="1">
            <a:off x="6096000" y="3679193"/>
            <a:ext cx="1333500" cy="0"/>
          </a:xfrm>
          <a:prstGeom prst="line">
            <a:avLst/>
          </a:prstGeom>
          <a:ln w="63500" cap="rnd">
            <a:solidFill>
              <a:srgbClr val="00C85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hthoek 1">
            <a:extLst>
              <a:ext uri="{FF2B5EF4-FFF2-40B4-BE49-F238E27FC236}">
                <a16:creationId xmlns:a16="http://schemas.microsoft.com/office/drawing/2014/main" id="{BD469E46-8581-DE30-E7D6-3F223703AE06}"/>
              </a:ext>
            </a:extLst>
          </p:cNvPr>
          <p:cNvSpPr/>
          <p:nvPr/>
        </p:nvSpPr>
        <p:spPr>
          <a:xfrm>
            <a:off x="-3048000" y="0"/>
            <a:ext cx="6096000" cy="6858000"/>
          </a:xfrm>
          <a:prstGeom prst="rect">
            <a:avLst/>
          </a:prstGeom>
          <a:solidFill>
            <a:srgbClr val="00C8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600"/>
          </a:p>
        </p:txBody>
      </p:sp>
    </p:spTree>
    <p:extLst>
      <p:ext uri="{BB962C8B-B14F-4D97-AF65-F5344CB8AC3E}">
        <p14:creationId xmlns:p14="http://schemas.microsoft.com/office/powerpoint/2010/main" val="18633627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2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1">
            <a:extLst>
              <a:ext uri="{FF2B5EF4-FFF2-40B4-BE49-F238E27FC236}">
                <a16:creationId xmlns:a16="http://schemas.microsoft.com/office/drawing/2014/main" id="{4C3F7380-5874-C098-E7B4-37C9CB3A20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876550"/>
            <a:ext cx="10515600" cy="942975"/>
          </a:xfrm>
        </p:spPr>
        <p:txBody>
          <a:bodyPr anchor="t"/>
          <a:lstStyle/>
          <a:p>
            <a:pPr algn="ctr"/>
            <a:r>
              <a:rPr lang="nl-NL" i="1">
                <a:solidFill>
                  <a:srgbClr val="00C85A"/>
                </a:solidFill>
                <a:latin typeface="Merriweather Black" panose="00000A00000000000000" pitchFamily="2" charset="0"/>
              </a:rPr>
              <a:t>Bedankt </a:t>
            </a:r>
            <a:r>
              <a:rPr lang="nl-NL" i="1">
                <a:solidFill>
                  <a:srgbClr val="544740"/>
                </a:solidFill>
                <a:latin typeface="Merriweather" panose="00000500000000000000" pitchFamily="2" charset="0"/>
              </a:rPr>
              <a:t>voor jullie aandacht!</a:t>
            </a:r>
          </a:p>
        </p:txBody>
      </p:sp>
      <p:cxnSp>
        <p:nvCxnSpPr>
          <p:cNvPr id="4" name="Rechte verbindingslijn 3">
            <a:extLst>
              <a:ext uri="{FF2B5EF4-FFF2-40B4-BE49-F238E27FC236}">
                <a16:creationId xmlns:a16="http://schemas.microsoft.com/office/drawing/2014/main" id="{019658E2-DDC7-E5D6-3495-E76FCAEAA7BD}"/>
              </a:ext>
            </a:extLst>
          </p:cNvPr>
          <p:cNvCxnSpPr>
            <a:cxnSpLocks/>
          </p:cNvCxnSpPr>
          <p:nvPr/>
        </p:nvCxnSpPr>
        <p:spPr>
          <a:xfrm flipH="1">
            <a:off x="1695450" y="2780441"/>
            <a:ext cx="979376" cy="0"/>
          </a:xfrm>
          <a:prstGeom prst="line">
            <a:avLst/>
          </a:prstGeom>
          <a:ln w="63500" cap="rnd">
            <a:solidFill>
              <a:srgbClr val="00C85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Rechte verbindingslijn 4">
            <a:extLst>
              <a:ext uri="{FF2B5EF4-FFF2-40B4-BE49-F238E27FC236}">
                <a16:creationId xmlns:a16="http://schemas.microsoft.com/office/drawing/2014/main" id="{4B8AA15D-2EDC-81E0-8C40-D87D60F6FF21}"/>
              </a:ext>
            </a:extLst>
          </p:cNvPr>
          <p:cNvCxnSpPr>
            <a:cxnSpLocks/>
          </p:cNvCxnSpPr>
          <p:nvPr/>
        </p:nvCxnSpPr>
        <p:spPr>
          <a:xfrm flipH="1">
            <a:off x="8401050" y="3679193"/>
            <a:ext cx="1828800" cy="0"/>
          </a:xfrm>
          <a:prstGeom prst="line">
            <a:avLst/>
          </a:prstGeom>
          <a:ln w="63500" cap="rnd">
            <a:solidFill>
              <a:srgbClr val="00C85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99009214"/>
      </p:ext>
    </p:extLst>
  </p:cSld>
  <p:clrMapOvr>
    <a:masterClrMapping/>
  </p:clrMapOvr>
  <p:transition spd="slow" advClick="0" advTm="3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kstvak 4">
            <a:extLst>
              <a:ext uri="{FF2B5EF4-FFF2-40B4-BE49-F238E27FC236}">
                <a16:creationId xmlns:a16="http://schemas.microsoft.com/office/drawing/2014/main" id="{3E6FC98D-CBCE-A904-8E23-939BC24A6ADF}"/>
              </a:ext>
            </a:extLst>
          </p:cNvPr>
          <p:cNvSpPr txBox="1"/>
          <p:nvPr/>
        </p:nvSpPr>
        <p:spPr>
          <a:xfrm>
            <a:off x="3047114" y="1997839"/>
            <a:ext cx="6097772" cy="28623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nl-NL" sz="6000" b="0" i="1" u="none" strike="noStrike" baseline="0">
                <a:solidFill>
                  <a:srgbClr val="00C95A"/>
                </a:solidFill>
                <a:latin typeface="Merriweather Black" panose="00000A00000000000000" pitchFamily="2" charset="0"/>
              </a:rPr>
              <a:t>Happy landing</a:t>
            </a:r>
          </a:p>
          <a:p>
            <a:pPr algn="l"/>
            <a:r>
              <a:rPr lang="nl-NL" sz="6000" b="0" i="1" u="none" strike="noStrike" baseline="0">
                <a:solidFill>
                  <a:srgbClr val="00C95A"/>
                </a:solidFill>
                <a:latin typeface="Merriweather Black" panose="00000A00000000000000" pitchFamily="2" charset="0"/>
              </a:rPr>
              <a:t>&amp; living</a:t>
            </a:r>
            <a:r>
              <a:rPr lang="nl-NL" sz="6000" b="0" i="1" u="none" strike="noStrike" baseline="0">
                <a:solidFill>
                  <a:srgbClr val="00C95A"/>
                </a:solidFill>
                <a:latin typeface="Merriweather-HeavyItalic"/>
              </a:rPr>
              <a:t> </a:t>
            </a:r>
            <a:r>
              <a:rPr lang="nl-NL" sz="6000" b="0" i="1" u="none" strike="noStrike" baseline="0">
                <a:solidFill>
                  <a:srgbClr val="544840"/>
                </a:solidFill>
                <a:latin typeface="Merriweather-Italic"/>
              </a:rPr>
              <a:t>in </a:t>
            </a:r>
            <a:r>
              <a:rPr lang="nl-NL" sz="6000" b="0" i="1" u="none" strike="noStrike" baseline="0" err="1">
                <a:solidFill>
                  <a:srgbClr val="544840"/>
                </a:solidFill>
                <a:latin typeface="Merriweather-Italic"/>
              </a:rPr>
              <a:t>the</a:t>
            </a:r>
            <a:endParaRPr lang="nl-NL" sz="6000" b="0" i="1" u="none" strike="noStrike" baseline="0">
              <a:solidFill>
                <a:srgbClr val="544840"/>
              </a:solidFill>
              <a:latin typeface="Merriweather-Italic"/>
            </a:endParaRPr>
          </a:p>
          <a:p>
            <a:pPr algn="l"/>
            <a:r>
              <a:rPr lang="nl-NL" sz="6000" b="0" i="1" u="none" strike="noStrike" baseline="0">
                <a:solidFill>
                  <a:srgbClr val="544840"/>
                </a:solidFill>
                <a:latin typeface="Merriweather-Italic"/>
              </a:rPr>
              <a:t>Food Valley</a:t>
            </a:r>
            <a:endParaRPr lang="nl-NL" sz="6000"/>
          </a:p>
        </p:txBody>
      </p:sp>
      <p:cxnSp>
        <p:nvCxnSpPr>
          <p:cNvPr id="6" name="Rechte verbindingslijn 5">
            <a:extLst>
              <a:ext uri="{FF2B5EF4-FFF2-40B4-BE49-F238E27FC236}">
                <a16:creationId xmlns:a16="http://schemas.microsoft.com/office/drawing/2014/main" id="{7EC4E7C9-2B6F-BAD1-D4DE-E9DFD373A0B9}"/>
              </a:ext>
            </a:extLst>
          </p:cNvPr>
          <p:cNvCxnSpPr>
            <a:cxnSpLocks/>
          </p:cNvCxnSpPr>
          <p:nvPr/>
        </p:nvCxnSpPr>
        <p:spPr>
          <a:xfrm flipH="1">
            <a:off x="2466753" y="1908572"/>
            <a:ext cx="1311866" cy="0"/>
          </a:xfrm>
          <a:prstGeom prst="line">
            <a:avLst/>
          </a:prstGeom>
          <a:ln w="63500" cap="rnd">
            <a:solidFill>
              <a:srgbClr val="00C85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Rechte verbindingslijn 6">
            <a:extLst>
              <a:ext uri="{FF2B5EF4-FFF2-40B4-BE49-F238E27FC236}">
                <a16:creationId xmlns:a16="http://schemas.microsoft.com/office/drawing/2014/main" id="{0DB30232-5632-0C7B-6CCA-37A4D6C4C5E4}"/>
              </a:ext>
            </a:extLst>
          </p:cNvPr>
          <p:cNvCxnSpPr>
            <a:cxnSpLocks/>
          </p:cNvCxnSpPr>
          <p:nvPr/>
        </p:nvCxnSpPr>
        <p:spPr>
          <a:xfrm flipH="1">
            <a:off x="6170429" y="5029529"/>
            <a:ext cx="2771552" cy="0"/>
          </a:xfrm>
          <a:prstGeom prst="line">
            <a:avLst/>
          </a:prstGeom>
          <a:ln w="63500" cap="rnd">
            <a:solidFill>
              <a:srgbClr val="00C85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18088496"/>
      </p:ext>
    </p:extLst>
  </p:cSld>
  <p:clrMapOvr>
    <a:masterClrMapping/>
  </p:clrMapOvr>
  <p:transition spd="slow" advClick="0" advTm="3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 descr="Afbeelding met tekst, Lettertype, Graphics, grafische vormgeving&#10;&#10;Automatisch gegenereerde beschrijving">
            <a:extLst>
              <a:ext uri="{FF2B5EF4-FFF2-40B4-BE49-F238E27FC236}">
                <a16:creationId xmlns:a16="http://schemas.microsoft.com/office/drawing/2014/main" id="{9930BAF4-19ED-4B0C-2C65-0E3406B47E4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39088" y="2120400"/>
            <a:ext cx="1713824" cy="261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4083347"/>
      </p:ext>
    </p:extLst>
  </p:cSld>
  <p:clrMapOvr>
    <a:masterClrMapping/>
  </p:clrMapOvr>
  <p:transition spd="slow" advClick="0" advTm="3000">
    <p:push dir="d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hoek 3">
            <a:extLst>
              <a:ext uri="{FF2B5EF4-FFF2-40B4-BE49-F238E27FC236}">
                <a16:creationId xmlns:a16="http://schemas.microsoft.com/office/drawing/2014/main" id="{C6BE711C-C3EB-AA95-F833-9DABDD0B9D0A}"/>
              </a:ext>
            </a:extLst>
          </p:cNvPr>
          <p:cNvSpPr/>
          <p:nvPr/>
        </p:nvSpPr>
        <p:spPr>
          <a:xfrm>
            <a:off x="0" y="0"/>
            <a:ext cx="12192000" cy="2486935"/>
          </a:xfrm>
          <a:prstGeom prst="rect">
            <a:avLst/>
          </a:prstGeom>
          <a:solidFill>
            <a:srgbClr val="00C8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60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A315536B-9C8B-4A7F-AD7F-4FAEA49FFB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i="1">
                <a:solidFill>
                  <a:schemeClr val="bg1"/>
                </a:solidFill>
                <a:latin typeface="Merriweather Black" panose="00000A00000000000000" pitchFamily="2" charset="0"/>
              </a:rPr>
              <a:t>Agenda</a:t>
            </a:r>
          </a:p>
        </p:txBody>
      </p:sp>
      <p:graphicFrame>
        <p:nvGraphicFramePr>
          <p:cNvPr id="18" name="Tijdelijke aanduiding voor inhoud 2">
            <a:extLst>
              <a:ext uri="{FF2B5EF4-FFF2-40B4-BE49-F238E27FC236}">
                <a16:creationId xmlns:a16="http://schemas.microsoft.com/office/drawing/2014/main" id="{A96ACDCB-5A56-F296-30E6-20AE83DB915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77177216"/>
              </p:ext>
            </p:extLst>
          </p:nvPr>
        </p:nvGraphicFramePr>
        <p:xfrm>
          <a:off x="838200" y="2852059"/>
          <a:ext cx="10515600" cy="364081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cxnSp>
        <p:nvCxnSpPr>
          <p:cNvPr id="5" name="Rechte verbindingslijn 4">
            <a:extLst>
              <a:ext uri="{FF2B5EF4-FFF2-40B4-BE49-F238E27FC236}">
                <a16:creationId xmlns:a16="http://schemas.microsoft.com/office/drawing/2014/main" id="{61E96A9D-CB57-F81B-82ED-0A0B64A62741}"/>
              </a:ext>
            </a:extLst>
          </p:cNvPr>
          <p:cNvCxnSpPr>
            <a:cxnSpLocks/>
          </p:cNvCxnSpPr>
          <p:nvPr/>
        </p:nvCxnSpPr>
        <p:spPr>
          <a:xfrm flipH="1">
            <a:off x="401385" y="551591"/>
            <a:ext cx="1636601" cy="0"/>
          </a:xfrm>
          <a:prstGeom prst="line">
            <a:avLst/>
          </a:prstGeom>
          <a:ln w="63500" cap="rnd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Rechte verbindingslijn 5">
            <a:extLst>
              <a:ext uri="{FF2B5EF4-FFF2-40B4-BE49-F238E27FC236}">
                <a16:creationId xmlns:a16="http://schemas.microsoft.com/office/drawing/2014/main" id="{32B77484-CD58-33B3-0C33-2D6659687955}"/>
              </a:ext>
            </a:extLst>
          </p:cNvPr>
          <p:cNvCxnSpPr>
            <a:cxnSpLocks/>
          </p:cNvCxnSpPr>
          <p:nvPr/>
        </p:nvCxnSpPr>
        <p:spPr>
          <a:xfrm flipH="1">
            <a:off x="1956932" y="1460167"/>
            <a:ext cx="1298798" cy="0"/>
          </a:xfrm>
          <a:prstGeom prst="line">
            <a:avLst/>
          </a:prstGeom>
          <a:ln w="63500" cap="rnd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Afbeelding 13" descr="Afbeelding met tekst, Lettertype, Graphics, ontwerp&#10;&#10;Automatisch gegenereerde beschrijving">
            <a:extLst>
              <a:ext uri="{FF2B5EF4-FFF2-40B4-BE49-F238E27FC236}">
                <a16:creationId xmlns:a16="http://schemas.microsoft.com/office/drawing/2014/main" id="{ACFEDF7F-C636-3EA6-D9B0-2C51B7266009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8000" y="448168"/>
            <a:ext cx="880613" cy="13459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37948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graphicEl>
                                              <a:dgm id="{BC938A85-3498-41F5-BBF7-0C11CE17100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">
                                            <p:graphicEl>
                                              <a:dgm id="{BC938A85-3498-41F5-BBF7-0C11CE17100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">
                                            <p:graphicEl>
                                              <a:dgm id="{BC938A85-3498-41F5-BBF7-0C11CE17100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graphicEl>
                                              <a:dgm id="{65C04261-6F3C-485F-94DE-B6839427D41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8">
                                            <p:graphicEl>
                                              <a:dgm id="{65C04261-6F3C-485F-94DE-B6839427D41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">
                                            <p:graphicEl>
                                              <a:dgm id="{65C04261-6F3C-485F-94DE-B6839427D41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graphicEl>
                                              <a:dgm id="{016033D0-E10C-43A6-A8B9-892DD0698D2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8">
                                            <p:graphicEl>
                                              <a:dgm id="{016033D0-E10C-43A6-A8B9-892DD0698D2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8">
                                            <p:graphicEl>
                                              <a:dgm id="{016033D0-E10C-43A6-A8B9-892DD0698D2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graphicEl>
                                              <a:dgm id="{7FC6F91D-BCE0-46D0-8BC1-EFF0001A440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8">
                                            <p:graphicEl>
                                              <a:dgm id="{7FC6F91D-BCE0-46D0-8BC1-EFF0001A440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8">
                                            <p:graphicEl>
                                              <a:dgm id="{7FC6F91D-BCE0-46D0-8BC1-EFF0001A440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graphicEl>
                                              <a:dgm id="{89FF4179-8883-46DA-A789-3A35D7CDE96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8">
                                            <p:graphicEl>
                                              <a:dgm id="{89FF4179-8883-46DA-A789-3A35D7CDE96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8">
                                            <p:graphicEl>
                                              <a:dgm id="{89FF4179-8883-46DA-A789-3A35D7CDE96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graphicEl>
                                              <a:dgm id="{B17B113C-1360-4D34-A28D-A58241B5444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8">
                                            <p:graphicEl>
                                              <a:dgm id="{B17B113C-1360-4D34-A28D-A58241B5444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8">
                                            <p:graphicEl>
                                              <a:dgm id="{B17B113C-1360-4D34-A28D-A58241B5444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8" grpId="0">
        <p:bldSub>
          <a:bldDgm bld="one"/>
        </p:bldSub>
      </p:bldGraphic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1">
            <a:extLst>
              <a:ext uri="{FF2B5EF4-FFF2-40B4-BE49-F238E27FC236}">
                <a16:creationId xmlns:a16="http://schemas.microsoft.com/office/drawing/2014/main" id="{6014C3EE-3D84-E27C-0660-ABB8BF5645B4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pic>
        <p:nvPicPr>
          <p:cNvPr id="4" name="Afbeelding 3" descr="Afbeelding met tekst, Lettertype, Graphics, ontwerp&#10;&#10;Automatisch gegenereerde beschrijving">
            <a:extLst>
              <a:ext uri="{FF2B5EF4-FFF2-40B4-BE49-F238E27FC236}">
                <a16:creationId xmlns:a16="http://schemas.microsoft.com/office/drawing/2014/main" id="{6D0AD904-062C-B66F-C9D8-FCCF8FC2195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39510" y="2119881"/>
            <a:ext cx="1712980" cy="26182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88995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>
        <p:circle/>
      </p:transition>
    </mc:Choice>
    <mc:Fallback>
      <p:transition spd="slow">
        <p:circl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1">
            <a:extLst>
              <a:ext uri="{FF2B5EF4-FFF2-40B4-BE49-F238E27FC236}">
                <a16:creationId xmlns:a16="http://schemas.microsoft.com/office/drawing/2014/main" id="{ABD4E354-55D6-4498-3D9E-92555635AD7D}"/>
              </a:ext>
            </a:extLst>
          </p:cNvPr>
          <p:cNvSpPr/>
          <p:nvPr/>
        </p:nvSpPr>
        <p:spPr>
          <a:xfrm>
            <a:off x="0" y="5167312"/>
            <a:ext cx="12192000" cy="1690687"/>
          </a:xfrm>
          <a:prstGeom prst="rect">
            <a:avLst/>
          </a:prstGeom>
          <a:solidFill>
            <a:srgbClr val="00C8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600"/>
          </a:p>
        </p:txBody>
      </p:sp>
      <p:sp>
        <p:nvSpPr>
          <p:cNvPr id="3" name="Titel 1">
            <a:extLst>
              <a:ext uri="{FF2B5EF4-FFF2-40B4-BE49-F238E27FC236}">
                <a16:creationId xmlns:a16="http://schemas.microsoft.com/office/drawing/2014/main" id="{17E2FA4F-F4D9-03CA-BB0C-E7F1A779A9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532437"/>
            <a:ext cx="10515600" cy="1325563"/>
          </a:xfrm>
        </p:spPr>
        <p:txBody>
          <a:bodyPr/>
          <a:lstStyle/>
          <a:p>
            <a:r>
              <a:rPr lang="nl-NL" i="1" err="1">
                <a:solidFill>
                  <a:schemeClr val="bg1"/>
                </a:solidFill>
                <a:latin typeface="Merriweather Black" panose="00000A00000000000000" pitchFamily="2" charset="0"/>
              </a:rPr>
              <a:t>WCFV</a:t>
            </a:r>
            <a:r>
              <a:rPr lang="nl-NL" i="1" err="1">
                <a:solidFill>
                  <a:srgbClr val="544740"/>
                </a:solidFill>
                <a:latin typeface="Merriweather" panose="00000500000000000000" pitchFamily="2" charset="0"/>
              </a:rPr>
              <a:t>weetje</a:t>
            </a:r>
            <a:endParaRPr lang="nl-NL" i="1">
              <a:solidFill>
                <a:srgbClr val="544740"/>
              </a:solidFill>
              <a:latin typeface="Merriweather" panose="00000500000000000000" pitchFamily="2" charset="0"/>
            </a:endParaRPr>
          </a:p>
        </p:txBody>
      </p:sp>
      <p:cxnSp>
        <p:nvCxnSpPr>
          <p:cNvPr id="4" name="Rechte verbindingslijn 3">
            <a:extLst>
              <a:ext uri="{FF2B5EF4-FFF2-40B4-BE49-F238E27FC236}">
                <a16:creationId xmlns:a16="http://schemas.microsoft.com/office/drawing/2014/main" id="{22E1E6A1-6CF8-6C06-86AA-A548049927A0}"/>
              </a:ext>
            </a:extLst>
          </p:cNvPr>
          <p:cNvCxnSpPr>
            <a:cxnSpLocks/>
          </p:cNvCxnSpPr>
          <p:nvPr/>
        </p:nvCxnSpPr>
        <p:spPr>
          <a:xfrm flipH="1">
            <a:off x="669783" y="5718903"/>
            <a:ext cx="966818" cy="0"/>
          </a:xfrm>
          <a:prstGeom prst="line">
            <a:avLst/>
          </a:prstGeom>
          <a:ln w="63500" cap="rnd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Rechte verbindingslijn 4">
            <a:extLst>
              <a:ext uri="{FF2B5EF4-FFF2-40B4-BE49-F238E27FC236}">
                <a16:creationId xmlns:a16="http://schemas.microsoft.com/office/drawing/2014/main" id="{EE8368AC-DC59-6EC6-2AA4-6CF08D8E1BCD}"/>
              </a:ext>
            </a:extLst>
          </p:cNvPr>
          <p:cNvCxnSpPr>
            <a:cxnSpLocks/>
          </p:cNvCxnSpPr>
          <p:nvPr/>
        </p:nvCxnSpPr>
        <p:spPr>
          <a:xfrm flipH="1">
            <a:off x="3782340" y="6569237"/>
            <a:ext cx="1298798" cy="0"/>
          </a:xfrm>
          <a:prstGeom prst="line">
            <a:avLst/>
          </a:prstGeom>
          <a:ln w="63500" cap="rnd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kstvak 6">
            <a:extLst>
              <a:ext uri="{FF2B5EF4-FFF2-40B4-BE49-F238E27FC236}">
                <a16:creationId xmlns:a16="http://schemas.microsoft.com/office/drawing/2014/main" id="{D7D34168-8DCA-C55E-9C92-7CEC0B9D8AFC}"/>
              </a:ext>
            </a:extLst>
          </p:cNvPr>
          <p:cNvSpPr txBox="1"/>
          <p:nvPr/>
        </p:nvSpPr>
        <p:spPr>
          <a:xfrm>
            <a:off x="3047478" y="2104466"/>
            <a:ext cx="6097044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571500" indent="-571500" algn="ctr">
              <a:buClr>
                <a:srgbClr val="00C85A"/>
              </a:buClr>
              <a:buFont typeface="Wingdings" panose="05000000000000000000" pitchFamily="2" charset="2"/>
              <a:buChar char="ü"/>
            </a:pPr>
            <a:r>
              <a:rPr lang="nl-NL" sz="4000">
                <a:latin typeface="Roboto Thin" panose="02000000000000000000" pitchFamily="2" charset="0"/>
                <a:ea typeface="Roboto Thin" panose="02000000000000000000" pitchFamily="2" charset="0"/>
              </a:rPr>
              <a:t>WCFV verwerkt jaarlijks</a:t>
            </a:r>
          </a:p>
          <a:p>
            <a:pPr algn="ctr"/>
            <a:r>
              <a:rPr lang="nl-NL" sz="4000">
                <a:latin typeface="Roboto Thin" panose="02000000000000000000" pitchFamily="2" charset="0"/>
                <a:ea typeface="Roboto Thin" panose="02000000000000000000" pitchFamily="2" charset="0"/>
              </a:rPr>
              <a:t>   zo’n 1.200 verzoeken *</a:t>
            </a:r>
            <a:endParaRPr lang="nl-NL" sz="4000"/>
          </a:p>
        </p:txBody>
      </p:sp>
      <p:sp>
        <p:nvSpPr>
          <p:cNvPr id="8" name="Tekstvak 7">
            <a:extLst>
              <a:ext uri="{FF2B5EF4-FFF2-40B4-BE49-F238E27FC236}">
                <a16:creationId xmlns:a16="http://schemas.microsoft.com/office/drawing/2014/main" id="{FB676068-04FD-996D-B3E8-08DB0B90A98C}"/>
              </a:ext>
            </a:extLst>
          </p:cNvPr>
          <p:cNvSpPr txBox="1"/>
          <p:nvPr/>
        </p:nvSpPr>
        <p:spPr>
          <a:xfrm>
            <a:off x="844284" y="971606"/>
            <a:ext cx="1050343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nl-NL">
                <a:latin typeface="Roboto" panose="02000000000000000000" pitchFamily="2" charset="0"/>
                <a:ea typeface="Roboto" panose="02000000000000000000" pitchFamily="2" charset="0"/>
              </a:rPr>
              <a:t>Hoeveel mensen helpt WCFV per jaar? </a:t>
            </a:r>
          </a:p>
        </p:txBody>
      </p:sp>
    </p:spTree>
    <p:extLst>
      <p:ext uri="{BB962C8B-B14F-4D97-AF65-F5344CB8AC3E}">
        <p14:creationId xmlns:p14="http://schemas.microsoft.com/office/powerpoint/2010/main" val="14949685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allAtOnce"/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hoek 3">
            <a:extLst>
              <a:ext uri="{FF2B5EF4-FFF2-40B4-BE49-F238E27FC236}">
                <a16:creationId xmlns:a16="http://schemas.microsoft.com/office/drawing/2014/main" id="{F7CA2C5C-4652-0C2B-4573-9C3B9604E0CD}"/>
              </a:ext>
            </a:extLst>
          </p:cNvPr>
          <p:cNvSpPr/>
          <p:nvPr/>
        </p:nvSpPr>
        <p:spPr>
          <a:xfrm>
            <a:off x="0" y="3429000"/>
            <a:ext cx="12192000" cy="3429000"/>
          </a:xfrm>
          <a:prstGeom prst="rect">
            <a:avLst/>
          </a:prstGeom>
          <a:solidFill>
            <a:srgbClr val="00C8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600"/>
          </a:p>
        </p:txBody>
      </p:sp>
      <p:sp>
        <p:nvSpPr>
          <p:cNvPr id="5" name="Titel 1">
            <a:extLst>
              <a:ext uri="{FF2B5EF4-FFF2-40B4-BE49-F238E27FC236}">
                <a16:creationId xmlns:a16="http://schemas.microsoft.com/office/drawing/2014/main" id="{41519743-D1A6-CE2D-4C7C-189DB0E802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i="1">
                <a:solidFill>
                  <a:srgbClr val="544740"/>
                </a:solidFill>
                <a:latin typeface="Merriweather Black" panose="00000A00000000000000" pitchFamily="2" charset="0"/>
              </a:rPr>
              <a:t>Geschiedenis</a:t>
            </a:r>
            <a:endParaRPr lang="nl-NL" i="1">
              <a:solidFill>
                <a:srgbClr val="00C85A"/>
              </a:solidFill>
              <a:latin typeface="Merriweather" panose="00000500000000000000" pitchFamily="2" charset="0"/>
            </a:endParaRPr>
          </a:p>
        </p:txBody>
      </p:sp>
      <p:cxnSp>
        <p:nvCxnSpPr>
          <p:cNvPr id="6" name="Rechte verbindingslijn 5">
            <a:extLst>
              <a:ext uri="{FF2B5EF4-FFF2-40B4-BE49-F238E27FC236}">
                <a16:creationId xmlns:a16="http://schemas.microsoft.com/office/drawing/2014/main" id="{421F4E61-44D6-BC78-6517-3F97ACC2A2AC}"/>
              </a:ext>
            </a:extLst>
          </p:cNvPr>
          <p:cNvCxnSpPr>
            <a:cxnSpLocks/>
          </p:cNvCxnSpPr>
          <p:nvPr/>
        </p:nvCxnSpPr>
        <p:spPr>
          <a:xfrm flipH="1">
            <a:off x="0" y="551591"/>
            <a:ext cx="1636601" cy="0"/>
          </a:xfrm>
          <a:prstGeom prst="line">
            <a:avLst/>
          </a:prstGeom>
          <a:ln w="63500" cap="rnd">
            <a:solidFill>
              <a:srgbClr val="00C85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Rechte verbindingslijn 6">
            <a:extLst>
              <a:ext uri="{FF2B5EF4-FFF2-40B4-BE49-F238E27FC236}">
                <a16:creationId xmlns:a16="http://schemas.microsoft.com/office/drawing/2014/main" id="{90A4AFB0-527E-A148-3D83-018BF0DC88D7}"/>
              </a:ext>
            </a:extLst>
          </p:cNvPr>
          <p:cNvCxnSpPr>
            <a:cxnSpLocks/>
          </p:cNvCxnSpPr>
          <p:nvPr/>
        </p:nvCxnSpPr>
        <p:spPr>
          <a:xfrm flipH="1">
            <a:off x="2824738" y="1460167"/>
            <a:ext cx="1986054" cy="0"/>
          </a:xfrm>
          <a:prstGeom prst="line">
            <a:avLst/>
          </a:prstGeom>
          <a:ln w="63500" cap="rnd">
            <a:solidFill>
              <a:srgbClr val="00C85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Bijschrift: pijl-omlaag 14">
            <a:extLst>
              <a:ext uri="{FF2B5EF4-FFF2-40B4-BE49-F238E27FC236}">
                <a16:creationId xmlns:a16="http://schemas.microsoft.com/office/drawing/2014/main" id="{544E9D39-CBF3-E7FA-18C2-DEECB5252C4E}"/>
              </a:ext>
            </a:extLst>
          </p:cNvPr>
          <p:cNvSpPr/>
          <p:nvPr/>
        </p:nvSpPr>
        <p:spPr>
          <a:xfrm>
            <a:off x="6096000" y="2305664"/>
            <a:ext cx="3180014" cy="1583760"/>
          </a:xfrm>
          <a:prstGeom prst="downArrowCallout">
            <a:avLst/>
          </a:prstGeom>
          <a:solidFill>
            <a:schemeClr val="bg1"/>
          </a:solidFill>
          <a:ln w="25400" cap="rnd">
            <a:solidFill>
              <a:srgbClr val="00C85A"/>
            </a:solidFill>
            <a:round/>
          </a:ln>
          <a:effectLst>
            <a:outerShdw blurRad="254000" dist="635000" dir="5400000" sx="90000" sy="9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6" name="Tekstvak 15">
            <a:extLst>
              <a:ext uri="{FF2B5EF4-FFF2-40B4-BE49-F238E27FC236}">
                <a16:creationId xmlns:a16="http://schemas.microsoft.com/office/drawing/2014/main" id="{DBA473D9-CCEE-735C-ADD1-30FBCC9FBFD6}"/>
              </a:ext>
            </a:extLst>
          </p:cNvPr>
          <p:cNvSpPr txBox="1"/>
          <p:nvPr/>
        </p:nvSpPr>
        <p:spPr>
          <a:xfrm>
            <a:off x="6113471" y="2420436"/>
            <a:ext cx="3162543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>
                <a:latin typeface="Roboto" panose="02000000000000000000" pitchFamily="2" charset="0"/>
                <a:ea typeface="Roboto" panose="02000000000000000000" pitchFamily="2" charset="0"/>
              </a:rPr>
              <a:t>2022</a:t>
            </a:r>
            <a:endParaRPr lang="en-US" b="1">
              <a:latin typeface="Roboto" panose="02000000000000000000" pitchFamily="2" charset="0"/>
              <a:ea typeface="Roboto" panose="02000000000000000000" pitchFamily="2" charset="0"/>
            </a:endParaRPr>
          </a:p>
          <a:p>
            <a:pPr algn="ctr"/>
            <a:r>
              <a:rPr lang="en-US">
                <a:latin typeface="Roboto" panose="02000000000000000000" pitchFamily="2" charset="0"/>
                <a:ea typeface="Roboto" panose="02000000000000000000" pitchFamily="2" charset="0"/>
              </a:rPr>
              <a:t>Welcome Center Food Valley</a:t>
            </a:r>
            <a:endParaRPr lang="nl-NL"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17" name="Bijschrift: pijl-omlaag 16">
            <a:extLst>
              <a:ext uri="{FF2B5EF4-FFF2-40B4-BE49-F238E27FC236}">
                <a16:creationId xmlns:a16="http://schemas.microsoft.com/office/drawing/2014/main" id="{8CC63A6F-B450-2C0D-0F88-8667D077B538}"/>
              </a:ext>
            </a:extLst>
          </p:cNvPr>
          <p:cNvSpPr/>
          <p:nvPr/>
        </p:nvSpPr>
        <p:spPr>
          <a:xfrm>
            <a:off x="2479169" y="2305664"/>
            <a:ext cx="3180014" cy="1583760"/>
          </a:xfrm>
          <a:prstGeom prst="downArrowCallout">
            <a:avLst/>
          </a:prstGeom>
          <a:solidFill>
            <a:schemeClr val="bg1"/>
          </a:solidFill>
          <a:ln w="25400" cap="rnd">
            <a:solidFill>
              <a:schemeClr val="accent1">
                <a:lumMod val="60000"/>
                <a:lumOff val="40000"/>
              </a:schemeClr>
            </a:solidFill>
            <a:round/>
          </a:ln>
          <a:effectLst>
            <a:outerShdw blurRad="254000" dist="635000" dir="5400000" sx="90000" sy="9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8" name="Tekstvak 17">
            <a:extLst>
              <a:ext uri="{FF2B5EF4-FFF2-40B4-BE49-F238E27FC236}">
                <a16:creationId xmlns:a16="http://schemas.microsoft.com/office/drawing/2014/main" id="{BD217288-967E-6F34-D40F-26450C22CF1D}"/>
              </a:ext>
            </a:extLst>
          </p:cNvPr>
          <p:cNvSpPr txBox="1"/>
          <p:nvPr/>
        </p:nvSpPr>
        <p:spPr>
          <a:xfrm>
            <a:off x="2496640" y="2420436"/>
            <a:ext cx="3162543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>
                <a:latin typeface="Roboto" panose="02000000000000000000" pitchFamily="2" charset="0"/>
                <a:ea typeface="Roboto" panose="02000000000000000000" pitchFamily="2" charset="0"/>
              </a:rPr>
              <a:t>2014</a:t>
            </a:r>
            <a:endParaRPr lang="en-US" b="1">
              <a:latin typeface="Roboto" panose="02000000000000000000" pitchFamily="2" charset="0"/>
              <a:ea typeface="Roboto" panose="02000000000000000000" pitchFamily="2" charset="0"/>
            </a:endParaRPr>
          </a:p>
          <a:p>
            <a:pPr algn="ctr"/>
            <a:r>
              <a:rPr lang="en-US">
                <a:latin typeface="Roboto" panose="02000000000000000000" pitchFamily="2" charset="0"/>
                <a:ea typeface="Roboto" panose="02000000000000000000" pitchFamily="2" charset="0"/>
              </a:rPr>
              <a:t>Expat Center Food Valley</a:t>
            </a:r>
            <a:endParaRPr lang="nl-NL"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19" name="Tekstvak 18">
            <a:extLst>
              <a:ext uri="{FF2B5EF4-FFF2-40B4-BE49-F238E27FC236}">
                <a16:creationId xmlns:a16="http://schemas.microsoft.com/office/drawing/2014/main" id="{BAD01E2F-1C71-D1DE-7D42-D3536F4B0218}"/>
              </a:ext>
            </a:extLst>
          </p:cNvPr>
          <p:cNvSpPr txBox="1"/>
          <p:nvPr/>
        </p:nvSpPr>
        <p:spPr>
          <a:xfrm>
            <a:off x="2382099" y="5169436"/>
            <a:ext cx="371390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60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Initiatief van </a:t>
            </a:r>
          </a:p>
          <a:p>
            <a:pPr algn="ctr"/>
            <a:r>
              <a:rPr lang="nl-NL" sz="160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Wageningen University &amp; Research, </a:t>
            </a:r>
            <a:br>
              <a:rPr lang="nl-NL" sz="160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</a:br>
            <a:r>
              <a:rPr lang="nl-NL" sz="160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Gemeente Wageningen, </a:t>
            </a:r>
            <a:br>
              <a:rPr lang="nl-NL" sz="160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</a:br>
            <a:r>
              <a:rPr lang="nl-NL" sz="160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Keygene, Food Valley NL </a:t>
            </a:r>
          </a:p>
          <a:p>
            <a:pPr algn="ctr"/>
            <a:r>
              <a:rPr lang="nl-NL" sz="160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en Provincie Gelderland</a:t>
            </a:r>
          </a:p>
        </p:txBody>
      </p:sp>
      <p:pic>
        <p:nvPicPr>
          <p:cNvPr id="30" name="Afbeelding 29" descr="Afbeelding met tekst, Lettertype, Graphics, grafische vormgeving&#10;&#10;Automatisch gegenereerde beschrijving">
            <a:extLst>
              <a:ext uri="{FF2B5EF4-FFF2-40B4-BE49-F238E27FC236}">
                <a16:creationId xmlns:a16="http://schemas.microsoft.com/office/drawing/2014/main" id="{AFC654F1-3142-B0D5-4893-7BEDDADC066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8000" y="449368"/>
            <a:ext cx="881396" cy="1345990"/>
          </a:xfrm>
          <a:prstGeom prst="rect">
            <a:avLst/>
          </a:prstGeom>
        </p:spPr>
      </p:pic>
      <p:cxnSp>
        <p:nvCxnSpPr>
          <p:cNvPr id="12" name="Rechte verbindingslijn 11">
            <a:extLst>
              <a:ext uri="{FF2B5EF4-FFF2-40B4-BE49-F238E27FC236}">
                <a16:creationId xmlns:a16="http://schemas.microsoft.com/office/drawing/2014/main" id="{829E3788-1383-936B-D92F-6D25EDDC1138}"/>
              </a:ext>
            </a:extLst>
          </p:cNvPr>
          <p:cNvCxnSpPr>
            <a:cxnSpLocks/>
          </p:cNvCxnSpPr>
          <p:nvPr/>
        </p:nvCxnSpPr>
        <p:spPr>
          <a:xfrm>
            <a:off x="2479169" y="4472988"/>
            <a:ext cx="6796845" cy="0"/>
          </a:xfrm>
          <a:prstGeom prst="line">
            <a:avLst/>
          </a:prstGeom>
          <a:ln w="254000" cap="sq">
            <a:gradFill>
              <a:gsLst>
                <a:gs pos="85000">
                  <a:schemeClr val="bg1"/>
                </a:gs>
                <a:gs pos="95000">
                  <a:srgbClr val="00C85A"/>
                </a:gs>
                <a:gs pos="5000">
                  <a:srgbClr val="00C85A"/>
                </a:gs>
                <a:gs pos="15000">
                  <a:schemeClr val="bg1"/>
                </a:gs>
              </a:gsLst>
              <a:lin ang="0" scaled="0"/>
            </a:gradFill>
          </a:ln>
          <a:effectLst>
            <a:outerShdw blurRad="190500" dist="317500" dir="5400000" sx="90000" sy="-19000" rotWithShape="0">
              <a:prstClr val="black">
                <a:alpha val="9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Ovaal 19">
            <a:extLst>
              <a:ext uri="{FF2B5EF4-FFF2-40B4-BE49-F238E27FC236}">
                <a16:creationId xmlns:a16="http://schemas.microsoft.com/office/drawing/2014/main" id="{EDEBD9A4-4EDB-2E49-E27D-04A20DA6C017}"/>
              </a:ext>
            </a:extLst>
          </p:cNvPr>
          <p:cNvSpPr/>
          <p:nvPr/>
        </p:nvSpPr>
        <p:spPr>
          <a:xfrm>
            <a:off x="3970164" y="4274964"/>
            <a:ext cx="198024" cy="198024"/>
          </a:xfrm>
          <a:prstGeom prst="ellipse">
            <a:avLst/>
          </a:prstGeom>
          <a:solidFill>
            <a:srgbClr val="54474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2" name="Ovaal 21">
            <a:extLst>
              <a:ext uri="{FF2B5EF4-FFF2-40B4-BE49-F238E27FC236}">
                <a16:creationId xmlns:a16="http://schemas.microsoft.com/office/drawing/2014/main" id="{994D17C8-4138-441B-66DD-A927BAB295A1}"/>
              </a:ext>
            </a:extLst>
          </p:cNvPr>
          <p:cNvSpPr/>
          <p:nvPr/>
        </p:nvSpPr>
        <p:spPr>
          <a:xfrm>
            <a:off x="7595730" y="4274964"/>
            <a:ext cx="198024" cy="198024"/>
          </a:xfrm>
          <a:prstGeom prst="ellipse">
            <a:avLst/>
          </a:prstGeom>
          <a:solidFill>
            <a:srgbClr val="54474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cxnSp>
        <p:nvCxnSpPr>
          <p:cNvPr id="32" name="Rechte verbindingslijn 31">
            <a:extLst>
              <a:ext uri="{FF2B5EF4-FFF2-40B4-BE49-F238E27FC236}">
                <a16:creationId xmlns:a16="http://schemas.microsoft.com/office/drawing/2014/main" id="{2B2530D6-B05A-1064-137C-D9B5C466128D}"/>
              </a:ext>
            </a:extLst>
          </p:cNvPr>
          <p:cNvCxnSpPr>
            <a:cxnSpLocks/>
            <a:stCxn id="20" idx="4"/>
          </p:cNvCxnSpPr>
          <p:nvPr/>
        </p:nvCxnSpPr>
        <p:spPr>
          <a:xfrm>
            <a:off x="4069176" y="4472988"/>
            <a:ext cx="8735" cy="670512"/>
          </a:xfrm>
          <a:prstGeom prst="line">
            <a:avLst/>
          </a:prstGeom>
          <a:ln w="25400" cap="rnd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797185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0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50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0"/>
                            </p:stCondLst>
                            <p:childTnLst>
                              <p:par>
                                <p:cTn id="36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/>
      <p:bldP spid="17" grpId="0" animBg="1"/>
      <p:bldP spid="18" grpId="0"/>
      <p:bldP spid="19" grpId="0"/>
      <p:bldP spid="20" grpId="0" animBg="1"/>
      <p:bldP spid="2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hoek 3">
            <a:extLst>
              <a:ext uri="{FF2B5EF4-FFF2-40B4-BE49-F238E27FC236}">
                <a16:creationId xmlns:a16="http://schemas.microsoft.com/office/drawing/2014/main" id="{C6BE711C-C3EB-AA95-F833-9DABDD0B9D0A}"/>
              </a:ext>
            </a:extLst>
          </p:cNvPr>
          <p:cNvSpPr/>
          <p:nvPr/>
        </p:nvSpPr>
        <p:spPr>
          <a:xfrm>
            <a:off x="0" y="5167312"/>
            <a:ext cx="12192000" cy="1690687"/>
          </a:xfrm>
          <a:prstGeom prst="rect">
            <a:avLst/>
          </a:prstGeom>
          <a:solidFill>
            <a:srgbClr val="00C8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60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A315536B-9C8B-4A7F-AD7F-4FAEA49FFB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532437"/>
            <a:ext cx="10515600" cy="1325563"/>
          </a:xfrm>
        </p:spPr>
        <p:txBody>
          <a:bodyPr/>
          <a:lstStyle/>
          <a:p>
            <a:r>
              <a:rPr lang="nl-NL" i="1">
                <a:solidFill>
                  <a:schemeClr val="bg1"/>
                </a:solidFill>
                <a:latin typeface="Merriweather Black" panose="00000A00000000000000" pitchFamily="2" charset="0"/>
              </a:rPr>
              <a:t>Services</a:t>
            </a:r>
          </a:p>
        </p:txBody>
      </p:sp>
      <p:cxnSp>
        <p:nvCxnSpPr>
          <p:cNvPr id="5" name="Rechte verbindingslijn 4">
            <a:extLst>
              <a:ext uri="{FF2B5EF4-FFF2-40B4-BE49-F238E27FC236}">
                <a16:creationId xmlns:a16="http://schemas.microsoft.com/office/drawing/2014/main" id="{61E96A9D-CB57-F81B-82ED-0A0B64A62741}"/>
              </a:ext>
            </a:extLst>
          </p:cNvPr>
          <p:cNvCxnSpPr>
            <a:cxnSpLocks/>
          </p:cNvCxnSpPr>
          <p:nvPr/>
        </p:nvCxnSpPr>
        <p:spPr>
          <a:xfrm flipH="1">
            <a:off x="669783" y="5718903"/>
            <a:ext cx="739395" cy="0"/>
          </a:xfrm>
          <a:prstGeom prst="line">
            <a:avLst/>
          </a:prstGeom>
          <a:ln w="63500" cap="rnd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Rechte verbindingslijn 5">
            <a:extLst>
              <a:ext uri="{FF2B5EF4-FFF2-40B4-BE49-F238E27FC236}">
                <a16:creationId xmlns:a16="http://schemas.microsoft.com/office/drawing/2014/main" id="{32B77484-CD58-33B3-0C33-2D6659687955}"/>
              </a:ext>
            </a:extLst>
          </p:cNvPr>
          <p:cNvCxnSpPr>
            <a:cxnSpLocks/>
          </p:cNvCxnSpPr>
          <p:nvPr/>
        </p:nvCxnSpPr>
        <p:spPr>
          <a:xfrm flipH="1">
            <a:off x="2451710" y="6556711"/>
            <a:ext cx="999210" cy="0"/>
          </a:xfrm>
          <a:prstGeom prst="line">
            <a:avLst/>
          </a:prstGeom>
          <a:ln w="63500" cap="rnd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Afbeelding 7" descr="Afbeelding met tekst, Lettertype, Graphics, grafische vormgeving&#10;&#10;Automatisch gegenereerde beschrijving">
            <a:extLst>
              <a:ext uri="{FF2B5EF4-FFF2-40B4-BE49-F238E27FC236}">
                <a16:creationId xmlns:a16="http://schemas.microsoft.com/office/drawing/2014/main" id="{C6315329-0A65-C04D-F4D7-641F83FEE86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8000" y="449368"/>
            <a:ext cx="881396" cy="1345990"/>
          </a:xfrm>
          <a:prstGeom prst="rect">
            <a:avLst/>
          </a:prstGeom>
        </p:spPr>
      </p:pic>
      <p:grpSp>
        <p:nvGrpSpPr>
          <p:cNvPr id="45" name="Groep 44">
            <a:extLst>
              <a:ext uri="{FF2B5EF4-FFF2-40B4-BE49-F238E27FC236}">
                <a16:creationId xmlns:a16="http://schemas.microsoft.com/office/drawing/2014/main" id="{67F63988-01DE-573B-9CF0-C81BD8A3EFB0}"/>
              </a:ext>
            </a:extLst>
          </p:cNvPr>
          <p:cNvGrpSpPr/>
          <p:nvPr/>
        </p:nvGrpSpPr>
        <p:grpSpPr>
          <a:xfrm>
            <a:off x="2324082" y="1049685"/>
            <a:ext cx="1202124" cy="1287611"/>
            <a:chOff x="2324082" y="1049685"/>
            <a:chExt cx="1202124" cy="1287611"/>
          </a:xfrm>
        </p:grpSpPr>
        <p:pic>
          <p:nvPicPr>
            <p:cNvPr id="25" name="Graphic 24" descr="Wereldbol: Afrika en Europa met effen opvulling">
              <a:extLst>
                <a:ext uri="{FF2B5EF4-FFF2-40B4-BE49-F238E27FC236}">
                  <a16:creationId xmlns:a16="http://schemas.microsoft.com/office/drawing/2014/main" id="{8F590564-0127-85CA-7DF0-3EAFE5F060D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2494115" y="1049685"/>
              <a:ext cx="914400" cy="914400"/>
            </a:xfrm>
            <a:prstGeom prst="rect">
              <a:avLst/>
            </a:prstGeom>
          </p:spPr>
        </p:pic>
        <p:sp>
          <p:nvSpPr>
            <p:cNvPr id="26" name="Tekstvak 25">
              <a:extLst>
                <a:ext uri="{FF2B5EF4-FFF2-40B4-BE49-F238E27FC236}">
                  <a16:creationId xmlns:a16="http://schemas.microsoft.com/office/drawing/2014/main" id="{C1F8F64A-1D4E-085E-8AB3-2BE5E5863956}"/>
                </a:ext>
              </a:extLst>
            </p:cNvPr>
            <p:cNvSpPr txBox="1"/>
            <p:nvPr/>
          </p:nvSpPr>
          <p:spPr>
            <a:xfrm>
              <a:off x="2324082" y="1967964"/>
              <a:ext cx="120212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nl-NL"/>
                <a:t>Immigratie</a:t>
              </a:r>
            </a:p>
          </p:txBody>
        </p:sp>
      </p:grpSp>
      <p:grpSp>
        <p:nvGrpSpPr>
          <p:cNvPr id="46" name="Groep 45">
            <a:extLst>
              <a:ext uri="{FF2B5EF4-FFF2-40B4-BE49-F238E27FC236}">
                <a16:creationId xmlns:a16="http://schemas.microsoft.com/office/drawing/2014/main" id="{1EE2EA2E-7B3A-1850-242B-7588F4DE1E59}"/>
              </a:ext>
            </a:extLst>
          </p:cNvPr>
          <p:cNvGrpSpPr/>
          <p:nvPr/>
        </p:nvGrpSpPr>
        <p:grpSpPr>
          <a:xfrm>
            <a:off x="4366239" y="1049685"/>
            <a:ext cx="1363065" cy="1567936"/>
            <a:chOff x="4366239" y="1049685"/>
            <a:chExt cx="1363065" cy="1567936"/>
          </a:xfrm>
        </p:grpSpPr>
        <p:sp>
          <p:nvSpPr>
            <p:cNvPr id="28" name="Tekstvak 27">
              <a:extLst>
                <a:ext uri="{FF2B5EF4-FFF2-40B4-BE49-F238E27FC236}">
                  <a16:creationId xmlns:a16="http://schemas.microsoft.com/office/drawing/2014/main" id="{E3C83695-5BA4-5438-B45D-1C06ADF3DC54}"/>
                </a:ext>
              </a:extLst>
            </p:cNvPr>
            <p:cNvSpPr txBox="1"/>
            <p:nvPr/>
          </p:nvSpPr>
          <p:spPr>
            <a:xfrm>
              <a:off x="4366239" y="1971290"/>
              <a:ext cx="1363065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nl-NL"/>
                <a:t>Welcome </a:t>
              </a:r>
              <a:r>
                <a:rPr lang="nl-NL" err="1"/>
                <a:t>to</a:t>
              </a:r>
              <a:br>
                <a:rPr lang="nl-NL"/>
              </a:br>
              <a:r>
                <a:rPr lang="nl-NL"/>
                <a:t>Food Valley</a:t>
              </a:r>
            </a:p>
          </p:txBody>
        </p:sp>
        <p:pic>
          <p:nvPicPr>
            <p:cNvPr id="30" name="Graphic 29" descr="Handdruk met effen opvulling">
              <a:extLst>
                <a:ext uri="{FF2B5EF4-FFF2-40B4-BE49-F238E27FC236}">
                  <a16:creationId xmlns:a16="http://schemas.microsoft.com/office/drawing/2014/main" id="{C51EBD74-4220-6CD8-0FD7-C3CDD72C66B9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4590572" y="1049685"/>
              <a:ext cx="914400" cy="914400"/>
            </a:xfrm>
            <a:prstGeom prst="rect">
              <a:avLst/>
            </a:prstGeom>
          </p:spPr>
        </p:pic>
      </p:grpSp>
      <p:grpSp>
        <p:nvGrpSpPr>
          <p:cNvPr id="47" name="Groep 46">
            <a:extLst>
              <a:ext uri="{FF2B5EF4-FFF2-40B4-BE49-F238E27FC236}">
                <a16:creationId xmlns:a16="http://schemas.microsoft.com/office/drawing/2014/main" id="{6285F602-AE0C-2720-88F5-9590FCE522B7}"/>
              </a:ext>
            </a:extLst>
          </p:cNvPr>
          <p:cNvGrpSpPr/>
          <p:nvPr/>
        </p:nvGrpSpPr>
        <p:grpSpPr>
          <a:xfrm>
            <a:off x="6567676" y="1049685"/>
            <a:ext cx="1170705" cy="1567936"/>
            <a:chOff x="6567676" y="1049685"/>
            <a:chExt cx="1170705" cy="1567936"/>
          </a:xfrm>
        </p:grpSpPr>
        <p:pic>
          <p:nvPicPr>
            <p:cNvPr id="31" name="Graphic 30" descr="Werknemersbadge met effen opvulling">
              <a:extLst>
                <a:ext uri="{FF2B5EF4-FFF2-40B4-BE49-F238E27FC236}">
                  <a16:creationId xmlns:a16="http://schemas.microsoft.com/office/drawing/2014/main" id="{E5629C65-4799-630B-12C4-EACFCE75C1B8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rcRect/>
            <a:stretch/>
          </p:blipFill>
          <p:spPr>
            <a:xfrm>
              <a:off x="6687029" y="1049685"/>
              <a:ext cx="914400" cy="914400"/>
            </a:xfrm>
            <a:prstGeom prst="rect">
              <a:avLst/>
            </a:prstGeom>
          </p:spPr>
        </p:pic>
        <p:sp>
          <p:nvSpPr>
            <p:cNvPr id="32" name="Tekstvak 31">
              <a:extLst>
                <a:ext uri="{FF2B5EF4-FFF2-40B4-BE49-F238E27FC236}">
                  <a16:creationId xmlns:a16="http://schemas.microsoft.com/office/drawing/2014/main" id="{9ED4E3A5-793E-1F1E-E208-EDACCA4563F5}"/>
                </a:ext>
              </a:extLst>
            </p:cNvPr>
            <p:cNvSpPr txBox="1"/>
            <p:nvPr/>
          </p:nvSpPr>
          <p:spPr>
            <a:xfrm>
              <a:off x="6567676" y="1971290"/>
              <a:ext cx="1170705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nl-NL"/>
                <a:t>Gemeente</a:t>
              </a:r>
              <a:br>
                <a:rPr lang="nl-NL"/>
              </a:br>
              <a:r>
                <a:rPr lang="nl-NL"/>
                <a:t>&amp; IND</a:t>
              </a:r>
            </a:p>
          </p:txBody>
        </p:sp>
      </p:grpSp>
      <p:grpSp>
        <p:nvGrpSpPr>
          <p:cNvPr id="48" name="Groep 47">
            <a:extLst>
              <a:ext uri="{FF2B5EF4-FFF2-40B4-BE49-F238E27FC236}">
                <a16:creationId xmlns:a16="http://schemas.microsoft.com/office/drawing/2014/main" id="{FFC8D418-E0A7-E879-9F38-67F38A8A2751}"/>
              </a:ext>
            </a:extLst>
          </p:cNvPr>
          <p:cNvGrpSpPr/>
          <p:nvPr/>
        </p:nvGrpSpPr>
        <p:grpSpPr>
          <a:xfrm>
            <a:off x="8576753" y="1049685"/>
            <a:ext cx="1327864" cy="1567936"/>
            <a:chOff x="8576753" y="1049685"/>
            <a:chExt cx="1327864" cy="1567936"/>
          </a:xfrm>
        </p:grpSpPr>
        <p:pic>
          <p:nvPicPr>
            <p:cNvPr id="33" name="Graphic 32" descr="Cirkel met mensen met effen opvulling">
              <a:extLst>
                <a:ext uri="{FF2B5EF4-FFF2-40B4-BE49-F238E27FC236}">
                  <a16:creationId xmlns:a16="http://schemas.microsoft.com/office/drawing/2014/main" id="{12A22158-198D-B183-CA7D-3C1A256C52C2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rcRect/>
            <a:stretch/>
          </p:blipFill>
          <p:spPr>
            <a:xfrm>
              <a:off x="8783485" y="1049685"/>
              <a:ext cx="914400" cy="914400"/>
            </a:xfrm>
            <a:prstGeom prst="rect">
              <a:avLst/>
            </a:prstGeom>
          </p:spPr>
        </p:pic>
        <p:sp>
          <p:nvSpPr>
            <p:cNvPr id="34" name="Tekstvak 33">
              <a:extLst>
                <a:ext uri="{FF2B5EF4-FFF2-40B4-BE49-F238E27FC236}">
                  <a16:creationId xmlns:a16="http://schemas.microsoft.com/office/drawing/2014/main" id="{8A539FDB-0BC5-33DA-AF51-A55BDE92B009}"/>
                </a:ext>
              </a:extLst>
            </p:cNvPr>
            <p:cNvSpPr txBox="1"/>
            <p:nvPr/>
          </p:nvSpPr>
          <p:spPr>
            <a:xfrm>
              <a:off x="8576753" y="1971290"/>
              <a:ext cx="1327864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nl-NL"/>
                <a:t>Strategische</a:t>
              </a:r>
            </a:p>
            <a:p>
              <a:pPr algn="ctr"/>
              <a:r>
                <a:rPr lang="nl-NL"/>
                <a:t>Partners</a:t>
              </a:r>
            </a:p>
          </p:txBody>
        </p:sp>
      </p:grpSp>
      <p:grpSp>
        <p:nvGrpSpPr>
          <p:cNvPr id="51" name="Groep 50">
            <a:extLst>
              <a:ext uri="{FF2B5EF4-FFF2-40B4-BE49-F238E27FC236}">
                <a16:creationId xmlns:a16="http://schemas.microsoft.com/office/drawing/2014/main" id="{786E911F-1E33-A8F5-D51E-D5877950E054}"/>
              </a:ext>
            </a:extLst>
          </p:cNvPr>
          <p:cNvGrpSpPr/>
          <p:nvPr/>
        </p:nvGrpSpPr>
        <p:grpSpPr>
          <a:xfrm>
            <a:off x="1193878" y="2969665"/>
            <a:ext cx="1572097" cy="1285363"/>
            <a:chOff x="1193878" y="2969665"/>
            <a:chExt cx="1572097" cy="1285363"/>
          </a:xfrm>
        </p:grpSpPr>
        <p:pic>
          <p:nvPicPr>
            <p:cNvPr id="35" name="Graphic 34" descr="Chatten met effen opvulling">
              <a:extLst>
                <a:ext uri="{FF2B5EF4-FFF2-40B4-BE49-F238E27FC236}">
                  <a16:creationId xmlns:a16="http://schemas.microsoft.com/office/drawing/2014/main" id="{C496502E-B81E-6AE4-ED47-8D8746BDB736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2"/>
                </a:ext>
              </a:extLst>
            </a:blip>
            <a:srcRect/>
            <a:stretch/>
          </p:blipFill>
          <p:spPr>
            <a:xfrm>
              <a:off x="1524000" y="2969665"/>
              <a:ext cx="914400" cy="914400"/>
            </a:xfrm>
            <a:prstGeom prst="rect">
              <a:avLst/>
            </a:prstGeom>
          </p:spPr>
        </p:pic>
        <p:sp>
          <p:nvSpPr>
            <p:cNvPr id="36" name="Tekstvak 35">
              <a:extLst>
                <a:ext uri="{FF2B5EF4-FFF2-40B4-BE49-F238E27FC236}">
                  <a16:creationId xmlns:a16="http://schemas.microsoft.com/office/drawing/2014/main" id="{CA22702D-D51A-0054-ED94-88E4B0BEA31F}"/>
                </a:ext>
              </a:extLst>
            </p:cNvPr>
            <p:cNvSpPr txBox="1"/>
            <p:nvPr/>
          </p:nvSpPr>
          <p:spPr>
            <a:xfrm>
              <a:off x="1193878" y="3885696"/>
              <a:ext cx="157209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nl-NL"/>
                <a:t>Welcome Desk</a:t>
              </a:r>
            </a:p>
          </p:txBody>
        </p:sp>
      </p:grpSp>
      <p:grpSp>
        <p:nvGrpSpPr>
          <p:cNvPr id="52" name="Groep 51">
            <a:extLst>
              <a:ext uri="{FF2B5EF4-FFF2-40B4-BE49-F238E27FC236}">
                <a16:creationId xmlns:a16="http://schemas.microsoft.com/office/drawing/2014/main" id="{94210D70-5233-6F7C-60C7-B63E7E663FE6}"/>
              </a:ext>
            </a:extLst>
          </p:cNvPr>
          <p:cNvGrpSpPr/>
          <p:nvPr/>
        </p:nvGrpSpPr>
        <p:grpSpPr>
          <a:xfrm>
            <a:off x="3394737" y="2969665"/>
            <a:ext cx="1287725" cy="1562362"/>
            <a:chOff x="3394737" y="2969665"/>
            <a:chExt cx="1287725" cy="1562362"/>
          </a:xfrm>
        </p:grpSpPr>
        <p:pic>
          <p:nvPicPr>
            <p:cNvPr id="37" name="Graphic 36" descr="Aktetas met effen opvulling">
              <a:extLst>
                <a:ext uri="{FF2B5EF4-FFF2-40B4-BE49-F238E27FC236}">
                  <a16:creationId xmlns:a16="http://schemas.microsoft.com/office/drawing/2014/main" id="{0AFFB0D7-A6AE-DE4B-0860-A520D5B97564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4"/>
                </a:ext>
              </a:extLst>
            </a:blip>
            <a:srcRect/>
            <a:stretch/>
          </p:blipFill>
          <p:spPr>
            <a:xfrm>
              <a:off x="3581400" y="2969665"/>
              <a:ext cx="914400" cy="914400"/>
            </a:xfrm>
            <a:prstGeom prst="rect">
              <a:avLst/>
            </a:prstGeom>
          </p:spPr>
        </p:pic>
        <p:sp>
          <p:nvSpPr>
            <p:cNvPr id="38" name="Tekstvak 37">
              <a:extLst>
                <a:ext uri="{FF2B5EF4-FFF2-40B4-BE49-F238E27FC236}">
                  <a16:creationId xmlns:a16="http://schemas.microsoft.com/office/drawing/2014/main" id="{C6BC80D7-C8F8-035C-5C62-DA585F44BCCB}"/>
                </a:ext>
              </a:extLst>
            </p:cNvPr>
            <p:cNvSpPr txBox="1"/>
            <p:nvPr/>
          </p:nvSpPr>
          <p:spPr>
            <a:xfrm>
              <a:off x="3394737" y="3885696"/>
              <a:ext cx="1287725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nl-NL"/>
                <a:t>Dual </a:t>
              </a:r>
              <a:r>
                <a:rPr lang="nl-NL" err="1"/>
                <a:t>Career</a:t>
              </a:r>
              <a:endParaRPr lang="nl-NL"/>
            </a:p>
            <a:p>
              <a:pPr algn="ctr"/>
              <a:r>
                <a:rPr lang="nl-NL"/>
                <a:t>Program</a:t>
              </a:r>
            </a:p>
          </p:txBody>
        </p:sp>
      </p:grpSp>
      <p:grpSp>
        <p:nvGrpSpPr>
          <p:cNvPr id="58" name="Groep 57">
            <a:extLst>
              <a:ext uri="{FF2B5EF4-FFF2-40B4-BE49-F238E27FC236}">
                <a16:creationId xmlns:a16="http://schemas.microsoft.com/office/drawing/2014/main" id="{878F2A01-F2E3-BCD1-C749-CA22CD227EE4}"/>
              </a:ext>
            </a:extLst>
          </p:cNvPr>
          <p:cNvGrpSpPr/>
          <p:nvPr/>
        </p:nvGrpSpPr>
        <p:grpSpPr>
          <a:xfrm>
            <a:off x="5550818" y="2969665"/>
            <a:ext cx="1090363" cy="1562362"/>
            <a:chOff x="5550818" y="2969665"/>
            <a:chExt cx="1090363" cy="1562362"/>
          </a:xfrm>
        </p:grpSpPr>
        <p:sp>
          <p:nvSpPr>
            <p:cNvPr id="40" name="Tekstvak 39">
              <a:extLst>
                <a:ext uri="{FF2B5EF4-FFF2-40B4-BE49-F238E27FC236}">
                  <a16:creationId xmlns:a16="http://schemas.microsoft.com/office/drawing/2014/main" id="{9762AB51-514E-DA5E-7E1C-57168F5723FB}"/>
                </a:ext>
              </a:extLst>
            </p:cNvPr>
            <p:cNvSpPr txBox="1"/>
            <p:nvPr/>
          </p:nvSpPr>
          <p:spPr>
            <a:xfrm>
              <a:off x="5550818" y="3885696"/>
              <a:ext cx="1090363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nl-NL" err="1"/>
                <a:t>Schooling</a:t>
              </a:r>
              <a:endParaRPr lang="nl-NL"/>
            </a:p>
            <a:p>
              <a:pPr algn="ctr"/>
              <a:r>
                <a:rPr lang="nl-NL"/>
                <a:t>Program</a:t>
              </a:r>
            </a:p>
          </p:txBody>
        </p:sp>
        <p:pic>
          <p:nvPicPr>
            <p:cNvPr id="39" name="Graphic 38" descr="Klaslokaal met effen opvulling">
              <a:extLst>
                <a:ext uri="{FF2B5EF4-FFF2-40B4-BE49-F238E27FC236}">
                  <a16:creationId xmlns:a16="http://schemas.microsoft.com/office/drawing/2014/main" id="{8073B708-5725-55F4-763E-288B7F039BF8}"/>
                </a:ext>
              </a:extLst>
            </p:cNvPr>
            <p:cNvPicPr>
              <a:picLocks noChangeAspect="1"/>
            </p:cNvPicPr>
            <p:nvPr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6"/>
                </a:ext>
              </a:extLst>
            </a:blip>
            <a:srcRect/>
            <a:stretch/>
          </p:blipFill>
          <p:spPr>
            <a:xfrm>
              <a:off x="5638799" y="2969665"/>
              <a:ext cx="914400" cy="914400"/>
            </a:xfrm>
            <a:prstGeom prst="rect">
              <a:avLst/>
            </a:prstGeom>
          </p:spPr>
        </p:pic>
      </p:grpSp>
      <p:grpSp>
        <p:nvGrpSpPr>
          <p:cNvPr id="53" name="Groep 52">
            <a:extLst>
              <a:ext uri="{FF2B5EF4-FFF2-40B4-BE49-F238E27FC236}">
                <a16:creationId xmlns:a16="http://schemas.microsoft.com/office/drawing/2014/main" id="{A89A7450-DDF4-A202-E695-1A3C842E064B}"/>
              </a:ext>
            </a:extLst>
          </p:cNvPr>
          <p:cNvGrpSpPr/>
          <p:nvPr/>
        </p:nvGrpSpPr>
        <p:grpSpPr>
          <a:xfrm>
            <a:off x="7437595" y="2969665"/>
            <a:ext cx="1431610" cy="1562362"/>
            <a:chOff x="7437595" y="2969665"/>
            <a:chExt cx="1431610" cy="1562362"/>
          </a:xfrm>
        </p:grpSpPr>
        <p:pic>
          <p:nvPicPr>
            <p:cNvPr id="41" name="Graphic 40" descr="Introductiepagina met effen opvulling">
              <a:extLst>
                <a:ext uri="{FF2B5EF4-FFF2-40B4-BE49-F238E27FC236}">
                  <a16:creationId xmlns:a16="http://schemas.microsoft.com/office/drawing/2014/main" id="{FF83C39D-586E-C54A-623E-E5F8DFA3139D}"/>
                </a:ext>
              </a:extLst>
            </p:cNvPr>
            <p:cNvPicPr>
              <a:picLocks noChangeAspect="1"/>
            </p:cNvPicPr>
            <p:nvPr/>
          </p:nvPicPr>
          <p:blipFill>
            <a:blip r:embed="rId17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8"/>
                </a:ext>
              </a:extLst>
            </a:blip>
            <a:srcRect/>
            <a:stretch/>
          </p:blipFill>
          <p:spPr>
            <a:xfrm>
              <a:off x="7696200" y="2969665"/>
              <a:ext cx="914400" cy="914400"/>
            </a:xfrm>
            <a:prstGeom prst="rect">
              <a:avLst/>
            </a:prstGeom>
          </p:spPr>
        </p:pic>
        <p:sp>
          <p:nvSpPr>
            <p:cNvPr id="42" name="Tekstvak 41">
              <a:extLst>
                <a:ext uri="{FF2B5EF4-FFF2-40B4-BE49-F238E27FC236}">
                  <a16:creationId xmlns:a16="http://schemas.microsoft.com/office/drawing/2014/main" id="{75B2BB10-B58E-22E4-7A8B-F6D8FDF4841B}"/>
                </a:ext>
              </a:extLst>
            </p:cNvPr>
            <p:cNvSpPr txBox="1"/>
            <p:nvPr/>
          </p:nvSpPr>
          <p:spPr>
            <a:xfrm>
              <a:off x="7437595" y="3885696"/>
              <a:ext cx="1431610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nl-NL"/>
                <a:t>Home Search</a:t>
              </a:r>
            </a:p>
            <a:p>
              <a:pPr algn="ctr"/>
              <a:r>
                <a:rPr lang="nl-NL"/>
                <a:t>Program</a:t>
              </a:r>
            </a:p>
          </p:txBody>
        </p:sp>
      </p:grpSp>
      <p:grpSp>
        <p:nvGrpSpPr>
          <p:cNvPr id="54" name="Groep 53">
            <a:extLst>
              <a:ext uri="{FF2B5EF4-FFF2-40B4-BE49-F238E27FC236}">
                <a16:creationId xmlns:a16="http://schemas.microsoft.com/office/drawing/2014/main" id="{ABB481BA-9792-525B-F994-16C331F19A2C}"/>
              </a:ext>
            </a:extLst>
          </p:cNvPr>
          <p:cNvGrpSpPr/>
          <p:nvPr/>
        </p:nvGrpSpPr>
        <p:grpSpPr>
          <a:xfrm>
            <a:off x="9753600" y="2969665"/>
            <a:ext cx="914400" cy="1285363"/>
            <a:chOff x="9753600" y="2969665"/>
            <a:chExt cx="914400" cy="1285363"/>
          </a:xfrm>
        </p:grpSpPr>
        <p:pic>
          <p:nvPicPr>
            <p:cNvPr id="43" name="Graphic 42" descr="Vliegtuig met effen opvulling">
              <a:extLst>
                <a:ext uri="{FF2B5EF4-FFF2-40B4-BE49-F238E27FC236}">
                  <a16:creationId xmlns:a16="http://schemas.microsoft.com/office/drawing/2014/main" id="{3400C0E6-C9AB-0B71-82FF-58D8BA62CECF}"/>
                </a:ext>
              </a:extLst>
            </p:cNvPr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20"/>
                </a:ext>
              </a:extLst>
            </a:blip>
            <a:srcRect/>
            <a:stretch/>
          </p:blipFill>
          <p:spPr>
            <a:xfrm>
              <a:off x="9753600" y="2969665"/>
              <a:ext cx="914400" cy="914400"/>
            </a:xfrm>
            <a:prstGeom prst="rect">
              <a:avLst/>
            </a:prstGeom>
          </p:spPr>
        </p:pic>
        <p:sp>
          <p:nvSpPr>
            <p:cNvPr id="44" name="Tekstvak 43">
              <a:extLst>
                <a:ext uri="{FF2B5EF4-FFF2-40B4-BE49-F238E27FC236}">
                  <a16:creationId xmlns:a16="http://schemas.microsoft.com/office/drawing/2014/main" id="{7AD60E0A-A9CC-EDC1-6179-13EE0C7A7451}"/>
                </a:ext>
              </a:extLst>
            </p:cNvPr>
            <p:cNvSpPr txBox="1"/>
            <p:nvPr/>
          </p:nvSpPr>
          <p:spPr>
            <a:xfrm>
              <a:off x="9773853" y="3885696"/>
              <a:ext cx="87389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nl-NL"/>
                <a:t>Vertrek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130215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"/>
                            </p:stCondLst>
                            <p:childTnLst>
                              <p:par>
                                <p:cTn id="10" presetID="2" presetClass="entr" presetSubtype="1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"/>
                            </p:stCondLst>
                            <p:childTnLst>
                              <p:par>
                                <p:cTn id="15" presetID="2" presetClass="entr" presetSubtype="1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600"/>
                            </p:stCondLst>
                            <p:childTnLst>
                              <p:par>
                                <p:cTn id="20" presetID="2" presetClass="entr" presetSubtype="1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2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2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800"/>
                            </p:stCondLst>
                            <p:childTnLst>
                              <p:par>
                                <p:cTn id="25" presetID="2" presetClass="entr" presetSubtype="1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2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2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"/>
                            </p:stCondLst>
                            <p:childTnLst>
                              <p:par>
                                <p:cTn id="30" presetID="2" presetClass="entr" presetSubtype="1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2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2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200"/>
                            </p:stCondLst>
                            <p:childTnLst>
                              <p:par>
                                <p:cTn id="35" presetID="2" presetClass="entr" presetSubtype="1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2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2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400"/>
                            </p:stCondLst>
                            <p:childTnLst>
                              <p:par>
                                <p:cTn id="40" presetID="2" presetClass="entr" presetSubtype="1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2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2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600"/>
                            </p:stCondLst>
                            <p:childTnLst>
                              <p:par>
                                <p:cTn id="45" presetID="2" presetClass="entr" presetSubtype="1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2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2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hoek 3">
            <a:extLst>
              <a:ext uri="{FF2B5EF4-FFF2-40B4-BE49-F238E27FC236}">
                <a16:creationId xmlns:a16="http://schemas.microsoft.com/office/drawing/2014/main" id="{27E11EF7-F43A-754F-326A-27D5D3769699}"/>
              </a:ext>
            </a:extLst>
          </p:cNvPr>
          <p:cNvSpPr/>
          <p:nvPr/>
        </p:nvSpPr>
        <p:spPr>
          <a:xfrm>
            <a:off x="0" y="0"/>
            <a:ext cx="12192000" cy="3429000"/>
          </a:xfrm>
          <a:prstGeom prst="rect">
            <a:avLst/>
          </a:prstGeom>
          <a:solidFill>
            <a:srgbClr val="00C8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60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633CDD73-5EC8-CA79-373D-9E7BF34F353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1547827"/>
          </a:xfrm>
        </p:spPr>
        <p:txBody>
          <a:bodyPr>
            <a:normAutofit/>
          </a:bodyPr>
          <a:lstStyle/>
          <a:p>
            <a:r>
              <a:rPr lang="nl-NL" sz="4400" i="1">
                <a:solidFill>
                  <a:schemeClr val="bg1"/>
                </a:solidFill>
                <a:latin typeface="Merriweather Black" panose="00000A00000000000000" pitchFamily="2" charset="0"/>
              </a:rPr>
              <a:t>Wie moeten </a:t>
            </a:r>
            <a:r>
              <a:rPr lang="nl-NL" sz="4400" b="1" i="1">
                <a:solidFill>
                  <a:schemeClr val="bg1"/>
                </a:solidFill>
                <a:latin typeface="Merriweather Black" panose="00000A00000000000000" pitchFamily="2" charset="0"/>
              </a:rPr>
              <a:t>er worden aangemeld </a:t>
            </a:r>
            <a:r>
              <a:rPr lang="nl-NL" sz="4400" i="1">
                <a:solidFill>
                  <a:srgbClr val="544740"/>
                </a:solidFill>
                <a:latin typeface="Merriweather" panose="00000500000000000000" pitchFamily="2" charset="0"/>
              </a:rPr>
              <a:t>bij WCFV?</a:t>
            </a:r>
            <a:endParaRPr lang="nl-NL" sz="4400" i="1">
              <a:solidFill>
                <a:srgbClr val="544740"/>
              </a:solidFill>
              <a:latin typeface="Merriweather Black" panose="00000A00000000000000" pitchFamily="2" charset="0"/>
            </a:endParaRPr>
          </a:p>
        </p:txBody>
      </p:sp>
      <p:cxnSp>
        <p:nvCxnSpPr>
          <p:cNvPr id="6" name="Rechte verbindingslijn 5">
            <a:extLst>
              <a:ext uri="{FF2B5EF4-FFF2-40B4-BE49-F238E27FC236}">
                <a16:creationId xmlns:a16="http://schemas.microsoft.com/office/drawing/2014/main" id="{0DD22FB8-8C4B-13E9-CC2E-CBD61568B996}"/>
              </a:ext>
            </a:extLst>
          </p:cNvPr>
          <p:cNvCxnSpPr>
            <a:cxnSpLocks/>
          </p:cNvCxnSpPr>
          <p:nvPr/>
        </p:nvCxnSpPr>
        <p:spPr>
          <a:xfrm flipH="1">
            <a:off x="2318033" y="935988"/>
            <a:ext cx="2234553" cy="0"/>
          </a:xfrm>
          <a:prstGeom prst="line">
            <a:avLst/>
          </a:prstGeom>
          <a:ln w="63500" cap="rnd">
            <a:solidFill>
              <a:srgbClr val="00C85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Rechte verbindingslijn 8">
            <a:extLst>
              <a:ext uri="{FF2B5EF4-FFF2-40B4-BE49-F238E27FC236}">
                <a16:creationId xmlns:a16="http://schemas.microsoft.com/office/drawing/2014/main" id="{5D5E62F8-31E6-F648-95AB-A459FE91F190}"/>
              </a:ext>
            </a:extLst>
          </p:cNvPr>
          <p:cNvCxnSpPr>
            <a:cxnSpLocks/>
          </p:cNvCxnSpPr>
          <p:nvPr/>
        </p:nvCxnSpPr>
        <p:spPr>
          <a:xfrm flipH="1">
            <a:off x="6954099" y="2892921"/>
            <a:ext cx="2591771" cy="0"/>
          </a:xfrm>
          <a:prstGeom prst="line">
            <a:avLst/>
          </a:prstGeom>
          <a:ln w="63500" cap="rnd">
            <a:solidFill>
              <a:srgbClr val="00C85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Rechte verbindingslijn 10">
            <a:extLst>
              <a:ext uri="{FF2B5EF4-FFF2-40B4-BE49-F238E27FC236}">
                <a16:creationId xmlns:a16="http://schemas.microsoft.com/office/drawing/2014/main" id="{DDAE6D39-3DE8-F732-C364-A9A110A8E977}"/>
              </a:ext>
            </a:extLst>
          </p:cNvPr>
          <p:cNvCxnSpPr>
            <a:cxnSpLocks/>
          </p:cNvCxnSpPr>
          <p:nvPr/>
        </p:nvCxnSpPr>
        <p:spPr>
          <a:xfrm flipH="1">
            <a:off x="2605414" y="1071912"/>
            <a:ext cx="1465704" cy="0"/>
          </a:xfrm>
          <a:prstGeom prst="line">
            <a:avLst/>
          </a:prstGeom>
          <a:ln w="63500" cap="rnd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Rechte verbindingslijn 11">
            <a:extLst>
              <a:ext uri="{FF2B5EF4-FFF2-40B4-BE49-F238E27FC236}">
                <a16:creationId xmlns:a16="http://schemas.microsoft.com/office/drawing/2014/main" id="{C351405A-41A8-BE7B-D464-A786F5453C18}"/>
              </a:ext>
            </a:extLst>
          </p:cNvPr>
          <p:cNvCxnSpPr>
            <a:cxnSpLocks/>
          </p:cNvCxnSpPr>
          <p:nvPr/>
        </p:nvCxnSpPr>
        <p:spPr>
          <a:xfrm flipH="1">
            <a:off x="7459249" y="2892921"/>
            <a:ext cx="2235896" cy="0"/>
          </a:xfrm>
          <a:prstGeom prst="line">
            <a:avLst/>
          </a:prstGeom>
          <a:ln w="63500" cap="rnd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9" name="Afbeelding 18" descr="Afbeelding met tekst, Lettertype, Graphics, ontwerp&#10;&#10;Automatisch gegenereerde beschrijving">
            <a:extLst>
              <a:ext uri="{FF2B5EF4-FFF2-40B4-BE49-F238E27FC236}">
                <a16:creationId xmlns:a16="http://schemas.microsoft.com/office/drawing/2014/main" id="{05F755C6-35B2-7B78-364D-7FDA0AB58A1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8000" y="448168"/>
            <a:ext cx="880613" cy="1345990"/>
          </a:xfrm>
          <a:prstGeom prst="rect">
            <a:avLst/>
          </a:prstGeom>
        </p:spPr>
      </p:pic>
      <p:sp>
        <p:nvSpPr>
          <p:cNvPr id="20" name="Tekstvak 19">
            <a:extLst>
              <a:ext uri="{FF2B5EF4-FFF2-40B4-BE49-F238E27FC236}">
                <a16:creationId xmlns:a16="http://schemas.microsoft.com/office/drawing/2014/main" id="{9F2465F0-2F2B-2C5C-520F-1E99A444BAE2}"/>
              </a:ext>
            </a:extLst>
          </p:cNvPr>
          <p:cNvSpPr txBox="1"/>
          <p:nvPr/>
        </p:nvSpPr>
        <p:spPr>
          <a:xfrm>
            <a:off x="6096002" y="3804131"/>
            <a:ext cx="5139846" cy="92333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285750" indent="-285750">
              <a:buClr>
                <a:srgbClr val="00C85A"/>
              </a:buClr>
              <a:buFont typeface="Wingdings" panose="05000000000000000000" pitchFamily="2" charset="2"/>
              <a:buChar char="ü"/>
            </a:pPr>
            <a:r>
              <a:rPr lang="nl-NL">
                <a:solidFill>
                  <a:srgbClr val="54474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Alle mensen die niet de Nederlandse nationaliteit hebben, die worden aangemeld als (gast)medewerker</a:t>
            </a:r>
          </a:p>
        </p:txBody>
      </p:sp>
      <p:sp>
        <p:nvSpPr>
          <p:cNvPr id="21" name="Tekstvak 20">
            <a:extLst>
              <a:ext uri="{FF2B5EF4-FFF2-40B4-BE49-F238E27FC236}">
                <a16:creationId xmlns:a16="http://schemas.microsoft.com/office/drawing/2014/main" id="{4B16A373-1573-017F-E52B-3BA459B11107}"/>
              </a:ext>
            </a:extLst>
          </p:cNvPr>
          <p:cNvSpPr txBox="1"/>
          <p:nvPr/>
        </p:nvSpPr>
        <p:spPr>
          <a:xfrm>
            <a:off x="751322" y="3804131"/>
            <a:ext cx="5424010" cy="253915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342900" indent="-342900">
              <a:lnSpc>
                <a:spcPct val="150000"/>
              </a:lnSpc>
              <a:buFont typeface="+mj-lt"/>
              <a:buAutoNum type="alphaLcParenR"/>
            </a:pPr>
            <a:r>
              <a:rPr lang="nl-NL">
                <a:solidFill>
                  <a:srgbClr val="00C85A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Alleen non-EU’ers</a:t>
            </a:r>
          </a:p>
          <a:p>
            <a:pPr marL="342900" indent="-342900">
              <a:lnSpc>
                <a:spcPct val="150000"/>
              </a:lnSpc>
              <a:buFont typeface="+mj-lt"/>
              <a:buAutoNum type="alphaLcParenR"/>
            </a:pPr>
            <a:r>
              <a:rPr lang="nl-NL">
                <a:solidFill>
                  <a:srgbClr val="00C85A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Alleen buitenlandse medewerkers in loondienst</a:t>
            </a:r>
          </a:p>
          <a:p>
            <a:pPr marL="342900" indent="-342900">
              <a:lnSpc>
                <a:spcPct val="150000"/>
              </a:lnSpc>
              <a:buFont typeface="+mj-lt"/>
              <a:buAutoNum type="alphaLcParenR"/>
            </a:pPr>
            <a:r>
              <a:rPr lang="nl-NL">
                <a:solidFill>
                  <a:srgbClr val="00C85A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Alleen buitenlandse medewerkers die een verblijfsvergunning of BSN nodig hebben</a:t>
            </a:r>
          </a:p>
          <a:p>
            <a:pPr marL="342900" indent="-342900">
              <a:lnSpc>
                <a:spcPct val="150000"/>
              </a:lnSpc>
              <a:buFont typeface="+mj-lt"/>
              <a:buAutoNum type="alphaLcParenR"/>
            </a:pPr>
            <a:r>
              <a:rPr lang="nl-NL">
                <a:solidFill>
                  <a:srgbClr val="00C85A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Iedereen zonder Nederlandse nationaliteit</a:t>
            </a:r>
          </a:p>
          <a:p>
            <a:pPr marL="342900" indent="-342900">
              <a:lnSpc>
                <a:spcPct val="150000"/>
              </a:lnSpc>
              <a:buFont typeface="+mj-lt"/>
              <a:buAutoNum type="alphaLcParenR"/>
            </a:pPr>
            <a:r>
              <a:rPr lang="nl-NL">
                <a:solidFill>
                  <a:srgbClr val="00C85A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Anders, namelijk:</a:t>
            </a:r>
          </a:p>
        </p:txBody>
      </p:sp>
    </p:spTree>
    <p:extLst>
      <p:ext uri="{BB962C8B-B14F-4D97-AF65-F5344CB8AC3E}">
        <p14:creationId xmlns:p14="http://schemas.microsoft.com/office/powerpoint/2010/main" val="21651533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6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" fill="hold"/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" fill="hold"/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2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" fill="hold"/>
                                        <p:tgtEl>
                                          <p:spTgt spid="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" fill="hold"/>
                                        <p:tgtEl>
                                          <p:spTgt spid="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800"/>
                            </p:stCondLst>
                            <p:childTnLst>
                              <p:par>
                                <p:cTn id="20" presetID="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" fill="hold"/>
                                        <p:tgtEl>
                                          <p:spTgt spid="2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" fill="hold"/>
                                        <p:tgtEl>
                                          <p:spTgt spid="2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400"/>
                            </p:stCondLst>
                            <p:childTnLst>
                              <p:par>
                                <p:cTn id="25" presetID="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" fill="hold"/>
                                        <p:tgtEl>
                                          <p:spTgt spid="2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" fill="hold"/>
                                        <p:tgtEl>
                                          <p:spTgt spid="2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 build="p" advAuto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Afbeelding 9" descr="Afbeelding met kleding, tekenfilm, mouw, clipart&#10;&#10;Automatisch gegenereerde beschrijving">
            <a:extLst>
              <a:ext uri="{FF2B5EF4-FFF2-40B4-BE49-F238E27FC236}">
                <a16:creationId xmlns:a16="http://schemas.microsoft.com/office/drawing/2014/main" id="{4C3362FC-3623-9152-2CE1-F834B2DF711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26284" y="3148457"/>
            <a:ext cx="1095375" cy="3714750"/>
          </a:xfrm>
          <a:prstGeom prst="rect">
            <a:avLst/>
          </a:prstGeom>
        </p:spPr>
      </p:pic>
      <p:sp>
        <p:nvSpPr>
          <p:cNvPr id="4" name="Rechthoek 3">
            <a:extLst>
              <a:ext uri="{FF2B5EF4-FFF2-40B4-BE49-F238E27FC236}">
                <a16:creationId xmlns:a16="http://schemas.microsoft.com/office/drawing/2014/main" id="{F7CA2C5C-4652-0C2B-4573-9C3B9604E0CD}"/>
              </a:ext>
            </a:extLst>
          </p:cNvPr>
          <p:cNvSpPr/>
          <p:nvPr/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rgbClr val="00C8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7200"/>
          </a:p>
        </p:txBody>
      </p:sp>
      <p:sp>
        <p:nvSpPr>
          <p:cNvPr id="5" name="Titel 1">
            <a:extLst>
              <a:ext uri="{FF2B5EF4-FFF2-40B4-BE49-F238E27FC236}">
                <a16:creationId xmlns:a16="http://schemas.microsoft.com/office/drawing/2014/main" id="{41519743-D1A6-CE2D-4C7C-189DB0E802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44687"/>
            <a:ext cx="10515600" cy="1325563"/>
          </a:xfrm>
        </p:spPr>
        <p:txBody>
          <a:bodyPr anchor="t"/>
          <a:lstStyle/>
          <a:p>
            <a:r>
              <a:rPr lang="nl-NL" i="1">
                <a:solidFill>
                  <a:srgbClr val="544740"/>
                </a:solidFill>
                <a:latin typeface="Merriweather Black" panose="00000A00000000000000" pitchFamily="2" charset="0"/>
              </a:rPr>
              <a:t>Doelgroepen</a:t>
            </a:r>
            <a:br>
              <a:rPr lang="nl-NL" i="1">
                <a:solidFill>
                  <a:srgbClr val="544740"/>
                </a:solidFill>
                <a:latin typeface="Merriweather Black" panose="00000A00000000000000" pitchFamily="2" charset="0"/>
              </a:rPr>
            </a:br>
            <a:r>
              <a:rPr lang="nl-NL" i="1">
                <a:solidFill>
                  <a:srgbClr val="00C85A"/>
                </a:solidFill>
                <a:latin typeface="Merriweather" panose="00000500000000000000" pitchFamily="2" charset="0"/>
              </a:rPr>
              <a:t>WCFV</a:t>
            </a:r>
          </a:p>
        </p:txBody>
      </p:sp>
      <p:cxnSp>
        <p:nvCxnSpPr>
          <p:cNvPr id="6" name="Rechte verbindingslijn 5">
            <a:extLst>
              <a:ext uri="{FF2B5EF4-FFF2-40B4-BE49-F238E27FC236}">
                <a16:creationId xmlns:a16="http://schemas.microsoft.com/office/drawing/2014/main" id="{421F4E61-44D6-BC78-6517-3F97ACC2A2AC}"/>
              </a:ext>
            </a:extLst>
          </p:cNvPr>
          <p:cNvCxnSpPr>
            <a:cxnSpLocks/>
          </p:cNvCxnSpPr>
          <p:nvPr/>
        </p:nvCxnSpPr>
        <p:spPr>
          <a:xfrm flipH="1">
            <a:off x="361100" y="551591"/>
            <a:ext cx="1636601" cy="0"/>
          </a:xfrm>
          <a:prstGeom prst="line">
            <a:avLst/>
          </a:prstGeom>
          <a:ln w="63500" cap="rnd">
            <a:solidFill>
              <a:srgbClr val="00C85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Rechte verbindingslijn 6">
            <a:extLst>
              <a:ext uri="{FF2B5EF4-FFF2-40B4-BE49-F238E27FC236}">
                <a16:creationId xmlns:a16="http://schemas.microsoft.com/office/drawing/2014/main" id="{90A4AFB0-527E-A148-3D83-018BF0DC88D7}"/>
              </a:ext>
            </a:extLst>
          </p:cNvPr>
          <p:cNvCxnSpPr>
            <a:cxnSpLocks/>
          </p:cNvCxnSpPr>
          <p:nvPr/>
        </p:nvCxnSpPr>
        <p:spPr>
          <a:xfrm flipH="1">
            <a:off x="2219020" y="1970250"/>
            <a:ext cx="1986054" cy="0"/>
          </a:xfrm>
          <a:prstGeom prst="line">
            <a:avLst/>
          </a:prstGeom>
          <a:ln w="63500" cap="rnd">
            <a:solidFill>
              <a:srgbClr val="00C85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kstvak 1">
            <a:extLst>
              <a:ext uri="{FF2B5EF4-FFF2-40B4-BE49-F238E27FC236}">
                <a16:creationId xmlns:a16="http://schemas.microsoft.com/office/drawing/2014/main" id="{FA1EF820-2077-C1D6-87AE-4C451A547A12}"/>
              </a:ext>
            </a:extLst>
          </p:cNvPr>
          <p:cNvSpPr txBox="1"/>
          <p:nvPr/>
        </p:nvSpPr>
        <p:spPr>
          <a:xfrm>
            <a:off x="838200" y="2614937"/>
            <a:ext cx="5257800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nl-NL" b="1">
                <a:latin typeface="Roboto" panose="02000000000000000000" pitchFamily="2" charset="0"/>
                <a:ea typeface="Roboto" panose="02000000000000000000" pitchFamily="2" charset="0"/>
              </a:rPr>
              <a:t>(Gast)medewerkers  </a:t>
            </a:r>
          </a:p>
          <a:p>
            <a:pPr marL="285750" indent="-285750">
              <a:lnSpc>
                <a:spcPct val="150000"/>
              </a:lnSpc>
              <a:buClr>
                <a:srgbClr val="00C85A"/>
              </a:buClr>
              <a:buFont typeface="Courier New" panose="02070309020205020404" pitchFamily="49" charset="0"/>
              <a:buChar char="o"/>
            </a:pPr>
            <a:r>
              <a:rPr lang="nl-NL">
                <a:latin typeface="Roboto" panose="02000000000000000000" pitchFamily="2" charset="0"/>
                <a:ea typeface="Roboto" panose="02000000000000000000" pitchFamily="2" charset="0"/>
              </a:rPr>
              <a:t>EU’ers</a:t>
            </a:r>
          </a:p>
          <a:p>
            <a:pPr marL="285750" indent="-285750">
              <a:lnSpc>
                <a:spcPct val="150000"/>
              </a:lnSpc>
              <a:buClr>
                <a:srgbClr val="00C85A"/>
              </a:buClr>
              <a:buFont typeface="Courier New" panose="02070309020205020404" pitchFamily="49" charset="0"/>
              <a:buChar char="o"/>
            </a:pPr>
            <a:r>
              <a:rPr lang="nl-NL">
                <a:latin typeface="Roboto" panose="02000000000000000000" pitchFamily="2" charset="0"/>
                <a:ea typeface="Roboto" panose="02000000000000000000" pitchFamily="2" charset="0"/>
              </a:rPr>
              <a:t>non-EU’ers kort verblijf (&lt;90 dagen)</a:t>
            </a:r>
          </a:p>
          <a:p>
            <a:pPr marL="285750" indent="-285750">
              <a:lnSpc>
                <a:spcPct val="150000"/>
              </a:lnSpc>
              <a:buClr>
                <a:srgbClr val="00C85A"/>
              </a:buClr>
              <a:buFont typeface="Courier New" panose="02070309020205020404" pitchFamily="49" charset="0"/>
              <a:buChar char="o"/>
            </a:pPr>
            <a:r>
              <a:rPr lang="nl-NL">
                <a:latin typeface="Roboto" panose="02000000000000000000" pitchFamily="2" charset="0"/>
                <a:ea typeface="Roboto" panose="02000000000000000000" pitchFamily="2" charset="0"/>
              </a:rPr>
              <a:t>non-EU’ers lang verblijf</a:t>
            </a:r>
          </a:p>
          <a:p>
            <a:pPr marL="285750" indent="-285750">
              <a:lnSpc>
                <a:spcPct val="150000"/>
              </a:lnSpc>
              <a:buClr>
                <a:srgbClr val="00C85A"/>
              </a:buClr>
              <a:buFont typeface="Courier New" panose="02070309020205020404" pitchFamily="49" charset="0"/>
              <a:buChar char="o"/>
            </a:pPr>
            <a:r>
              <a:rPr lang="nl-NL">
                <a:latin typeface="Roboto" panose="02000000000000000000" pitchFamily="2" charset="0"/>
                <a:ea typeface="Roboto" panose="02000000000000000000" pitchFamily="2" charset="0"/>
              </a:rPr>
              <a:t>Stagiaires (EU en non-EU)</a:t>
            </a:r>
          </a:p>
          <a:p>
            <a:pPr marL="285750" indent="-285750">
              <a:lnSpc>
                <a:spcPct val="150000"/>
              </a:lnSpc>
              <a:buClr>
                <a:srgbClr val="00C85A"/>
              </a:buClr>
              <a:buFont typeface="Courier New" panose="02070309020205020404" pitchFamily="49" charset="0"/>
              <a:buChar char="o"/>
            </a:pPr>
            <a:r>
              <a:rPr lang="nl-NL">
                <a:latin typeface="Roboto" panose="02000000000000000000" pitchFamily="2" charset="0"/>
                <a:ea typeface="Roboto" panose="02000000000000000000" pitchFamily="2" charset="0"/>
              </a:rPr>
              <a:t>Student assistenten (EU en non-EU)</a:t>
            </a:r>
          </a:p>
          <a:p>
            <a:pPr>
              <a:lnSpc>
                <a:spcPct val="150000"/>
              </a:lnSpc>
            </a:pPr>
            <a:endParaRPr lang="nl-NL"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3" name="Tekstvak 2">
            <a:extLst>
              <a:ext uri="{FF2B5EF4-FFF2-40B4-BE49-F238E27FC236}">
                <a16:creationId xmlns:a16="http://schemas.microsoft.com/office/drawing/2014/main" id="{0EC63CCF-B95D-8A13-BF95-5E242E13A266}"/>
              </a:ext>
            </a:extLst>
          </p:cNvPr>
          <p:cNvSpPr txBox="1"/>
          <p:nvPr/>
        </p:nvSpPr>
        <p:spPr>
          <a:xfrm>
            <a:off x="6934200" y="2615068"/>
            <a:ext cx="5257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&amp; Gezinsleden</a:t>
            </a:r>
            <a:endParaRPr lang="nl-NL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pic>
        <p:nvPicPr>
          <p:cNvPr id="8" name="Afbeelding 7" descr="Afbeelding met tekst, Lettertype, Graphics, ontwerp&#10;&#10;Automatisch gegenereerde beschrijving">
            <a:extLst>
              <a:ext uri="{FF2B5EF4-FFF2-40B4-BE49-F238E27FC236}">
                <a16:creationId xmlns:a16="http://schemas.microsoft.com/office/drawing/2014/main" id="{E814AEE2-ECFA-6D93-B68A-8D8B1AF10E8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8000" y="448168"/>
            <a:ext cx="880613" cy="1345990"/>
          </a:xfrm>
          <a:prstGeom prst="rect">
            <a:avLst/>
          </a:prstGeom>
        </p:spPr>
      </p:pic>
      <p:pic>
        <p:nvPicPr>
          <p:cNvPr id="12" name="Afbeelding 11" descr="Afbeelding met kleding, clipart, Tekenfilm, tekenfilm&#10;&#10;Automatisch gegenereerde beschrijving">
            <a:extLst>
              <a:ext uri="{FF2B5EF4-FFF2-40B4-BE49-F238E27FC236}">
                <a16:creationId xmlns:a16="http://schemas.microsoft.com/office/drawing/2014/main" id="{A3C6723A-F0B1-54A1-4E2A-0DC673D3303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8701" y="3162011"/>
            <a:ext cx="2257425" cy="3705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87952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hoek 8">
            <a:extLst>
              <a:ext uri="{FF2B5EF4-FFF2-40B4-BE49-F238E27FC236}">
                <a16:creationId xmlns:a16="http://schemas.microsoft.com/office/drawing/2014/main" id="{554CC99B-3460-31B0-0215-86543D8BBA0D}"/>
              </a:ext>
            </a:extLst>
          </p:cNvPr>
          <p:cNvSpPr/>
          <p:nvPr/>
        </p:nvSpPr>
        <p:spPr>
          <a:xfrm>
            <a:off x="0" y="2486935"/>
            <a:ext cx="12192000" cy="4371065"/>
          </a:xfrm>
          <a:prstGeom prst="rect">
            <a:avLst/>
          </a:prstGeom>
          <a:solidFill>
            <a:srgbClr val="00C8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60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A315536B-9C8B-4A7F-AD7F-4FAEA49FFB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85062"/>
            <a:ext cx="10515600" cy="1325563"/>
          </a:xfrm>
        </p:spPr>
        <p:txBody>
          <a:bodyPr anchor="t"/>
          <a:lstStyle/>
          <a:p>
            <a:r>
              <a:rPr lang="nl-NL" i="1">
                <a:solidFill>
                  <a:srgbClr val="544740"/>
                </a:solidFill>
                <a:latin typeface="Merriweather Black" panose="00000A00000000000000" pitchFamily="2" charset="0"/>
              </a:rPr>
              <a:t>Immigratie</a:t>
            </a:r>
            <a:br>
              <a:rPr lang="nl-NL" i="1">
                <a:solidFill>
                  <a:srgbClr val="544740"/>
                </a:solidFill>
                <a:latin typeface="Merriweather Black" panose="00000A00000000000000" pitchFamily="2" charset="0"/>
              </a:rPr>
            </a:br>
            <a:r>
              <a:rPr lang="nl-NL" i="1">
                <a:solidFill>
                  <a:srgbClr val="544740"/>
                </a:solidFill>
                <a:latin typeface="Merriweather Black" panose="00000A00000000000000" pitchFamily="2" charset="0"/>
              </a:rPr>
              <a:t>services </a:t>
            </a:r>
            <a:r>
              <a:rPr lang="nl-NL" i="1">
                <a:solidFill>
                  <a:srgbClr val="00C85A"/>
                </a:solidFill>
                <a:latin typeface="Merriweather" panose="00000500000000000000" pitchFamily="2" charset="0"/>
              </a:rPr>
              <a:t>voor WUR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C909D494-8AC8-4D08-34E9-81F7E9B71A1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749024"/>
            <a:ext cx="10515600" cy="3557386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  <a:buClr>
                <a:schemeClr val="bg1"/>
              </a:buClr>
              <a:buFont typeface="Courier New" panose="02070309020205020404" pitchFamily="49" charset="0"/>
              <a:buChar char="o"/>
            </a:pPr>
            <a:r>
              <a:rPr lang="nl-NL" sz="1800" b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Toegang tot de Nederlandse arbeidsmarkt:</a:t>
            </a:r>
          </a:p>
          <a:p>
            <a:pPr lvl="1">
              <a:lnSpc>
                <a:spcPct val="100000"/>
              </a:lnSpc>
              <a:buClr>
                <a:schemeClr val="bg1"/>
              </a:buClr>
              <a:buFont typeface="Wingdings" panose="05000000000000000000" pitchFamily="2" charset="2"/>
              <a:buChar char="ü"/>
            </a:pPr>
            <a:r>
              <a:rPr lang="nl-NL" sz="1800">
                <a:solidFill>
                  <a:srgbClr val="54474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Tewerkstellingsvergunning (TWV)</a:t>
            </a:r>
          </a:p>
          <a:p>
            <a:pPr lvl="1">
              <a:lnSpc>
                <a:spcPct val="100000"/>
              </a:lnSpc>
              <a:buClr>
                <a:schemeClr val="bg1"/>
              </a:buClr>
              <a:buFont typeface="Wingdings" panose="05000000000000000000" pitchFamily="2" charset="2"/>
              <a:buChar char="ü"/>
            </a:pPr>
            <a:r>
              <a:rPr lang="nl-NL" sz="1800">
                <a:solidFill>
                  <a:srgbClr val="54474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Verblijfsvergunning; aanvragen, verlengen, wijzigen</a:t>
            </a:r>
            <a:endParaRPr lang="nl-NL" sz="180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  <a:p>
            <a:pPr>
              <a:lnSpc>
                <a:spcPct val="150000"/>
              </a:lnSpc>
              <a:buClr>
                <a:schemeClr val="bg1"/>
              </a:buClr>
              <a:buFont typeface="Courier New" panose="02070309020205020404" pitchFamily="49" charset="0"/>
              <a:buChar char="o"/>
            </a:pPr>
            <a:r>
              <a:rPr lang="nl-NL" sz="1800" b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Uitvoering en borging wettelijke verplichtingen IND en </a:t>
            </a:r>
            <a:r>
              <a:rPr lang="nl-NL" sz="1800" b="1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Wav</a:t>
            </a:r>
            <a:endParaRPr lang="nl-NL" sz="1800" b="1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  <a:p>
            <a:pPr>
              <a:lnSpc>
                <a:spcPct val="150000"/>
              </a:lnSpc>
              <a:buClr>
                <a:schemeClr val="bg1"/>
              </a:buClr>
              <a:buFont typeface="Courier New" panose="02070309020205020404" pitchFamily="49" charset="0"/>
              <a:buChar char="o"/>
            </a:pPr>
            <a:r>
              <a:rPr lang="nl-NL" sz="1800" b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Wets-en beleidswijzigingen signaleren en doorvoeren in werkprocessen</a:t>
            </a:r>
          </a:p>
          <a:p>
            <a:pPr>
              <a:lnSpc>
                <a:spcPct val="150000"/>
              </a:lnSpc>
              <a:buClr>
                <a:schemeClr val="bg1"/>
              </a:buClr>
              <a:buFont typeface="Courier New" panose="02070309020205020404" pitchFamily="49" charset="0"/>
              <a:buChar char="o"/>
            </a:pPr>
            <a:r>
              <a:rPr lang="nl-NL" sz="1800" b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Formaliteiten:</a:t>
            </a:r>
          </a:p>
          <a:p>
            <a:pPr lvl="1">
              <a:lnSpc>
                <a:spcPct val="100000"/>
              </a:lnSpc>
              <a:buClr>
                <a:schemeClr val="bg1"/>
              </a:buClr>
              <a:buFont typeface="Wingdings" panose="05000000000000000000" pitchFamily="2" charset="2"/>
              <a:buChar char="ü"/>
            </a:pPr>
            <a:r>
              <a:rPr lang="nl-NL" sz="1800">
                <a:solidFill>
                  <a:srgbClr val="54474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IND</a:t>
            </a:r>
          </a:p>
          <a:p>
            <a:pPr lvl="1">
              <a:lnSpc>
                <a:spcPct val="100000"/>
              </a:lnSpc>
              <a:buClr>
                <a:schemeClr val="bg1"/>
              </a:buClr>
              <a:buFont typeface="Wingdings" panose="05000000000000000000" pitchFamily="2" charset="2"/>
              <a:buChar char="ü"/>
            </a:pPr>
            <a:r>
              <a:rPr lang="nl-NL" sz="1800">
                <a:solidFill>
                  <a:srgbClr val="54474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Gemeente Wageningen</a:t>
            </a:r>
          </a:p>
        </p:txBody>
      </p:sp>
      <p:cxnSp>
        <p:nvCxnSpPr>
          <p:cNvPr id="5" name="Rechte verbindingslijn 4">
            <a:extLst>
              <a:ext uri="{FF2B5EF4-FFF2-40B4-BE49-F238E27FC236}">
                <a16:creationId xmlns:a16="http://schemas.microsoft.com/office/drawing/2014/main" id="{61E96A9D-CB57-F81B-82ED-0A0B64A62741}"/>
              </a:ext>
            </a:extLst>
          </p:cNvPr>
          <p:cNvCxnSpPr>
            <a:cxnSpLocks/>
          </p:cNvCxnSpPr>
          <p:nvPr/>
        </p:nvCxnSpPr>
        <p:spPr>
          <a:xfrm flipH="1">
            <a:off x="704729" y="551591"/>
            <a:ext cx="1636601" cy="0"/>
          </a:xfrm>
          <a:prstGeom prst="line">
            <a:avLst/>
          </a:prstGeom>
          <a:ln w="63500" cap="rnd">
            <a:solidFill>
              <a:srgbClr val="00C85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Rechte verbindingslijn 5">
            <a:extLst>
              <a:ext uri="{FF2B5EF4-FFF2-40B4-BE49-F238E27FC236}">
                <a16:creationId xmlns:a16="http://schemas.microsoft.com/office/drawing/2014/main" id="{32B77484-CD58-33B3-0C33-2D6659687955}"/>
              </a:ext>
            </a:extLst>
          </p:cNvPr>
          <p:cNvCxnSpPr>
            <a:cxnSpLocks/>
          </p:cNvCxnSpPr>
          <p:nvPr/>
        </p:nvCxnSpPr>
        <p:spPr>
          <a:xfrm flipH="1">
            <a:off x="2632540" y="1991444"/>
            <a:ext cx="3463460" cy="0"/>
          </a:xfrm>
          <a:prstGeom prst="line">
            <a:avLst/>
          </a:prstGeom>
          <a:ln w="63500" cap="rnd">
            <a:solidFill>
              <a:srgbClr val="00C85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Afbeelding 9" descr="Afbeelding met tekst, Lettertype, Graphics, grafische vormgeving&#10;&#10;Automatisch gegenereerde beschrijving">
            <a:extLst>
              <a:ext uri="{FF2B5EF4-FFF2-40B4-BE49-F238E27FC236}">
                <a16:creationId xmlns:a16="http://schemas.microsoft.com/office/drawing/2014/main" id="{322CCF17-CC92-74BC-19C7-DD36E21033B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8000" y="449368"/>
            <a:ext cx="881396" cy="1345990"/>
          </a:xfrm>
          <a:prstGeom prst="rect">
            <a:avLst/>
          </a:prstGeom>
        </p:spPr>
      </p:pic>
      <p:pic>
        <p:nvPicPr>
          <p:cNvPr id="4" name="Graphic 3" descr="Klembordbadge met effen opvulling">
            <a:extLst>
              <a:ext uri="{FF2B5EF4-FFF2-40B4-BE49-F238E27FC236}">
                <a16:creationId xmlns:a16="http://schemas.microsoft.com/office/drawing/2014/main" id="{AEC391E7-85B9-B783-991F-014A979A8B12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25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rot="900000">
            <a:off x="8744165" y="2804642"/>
            <a:ext cx="4258735" cy="42587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03333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Kantoorthema">
  <a:themeElements>
    <a:clrScheme name="Kantoorthema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thema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them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3F02D6840874147AF0ADE098B7890B1" ma:contentTypeVersion="23" ma:contentTypeDescription="Een nieuw document maken." ma:contentTypeScope="" ma:versionID="f1d7d5513c0a763634165eb519d9ee6d">
  <xsd:schema xmlns:xsd="http://www.w3.org/2001/XMLSchema" xmlns:xs="http://www.w3.org/2001/XMLSchema" xmlns:p="http://schemas.microsoft.com/office/2006/metadata/properties" xmlns:ns2="55f0b037-9c43-48df-943c-975d73dd2425" xmlns:ns3="06c1907a-5ebe-45c1-8ff6-4f32057887ab" targetNamespace="http://schemas.microsoft.com/office/2006/metadata/properties" ma:root="true" ma:fieldsID="7cfa39308c9a6e7f2f035248add10d97" ns2:_="" ns3:_="">
    <xsd:import namespace="55f0b037-9c43-48df-943c-975d73dd2425"/>
    <xsd:import namespace="06c1907a-5ebe-45c1-8ff6-4f32057887ab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Adviseur" minOccurs="0"/>
                <xsd:element ref="ns2:MediaServiceDateTaken" minOccurs="0"/>
                <xsd:element ref="ns2:MediaServiceAutoTags" minOccurs="0"/>
                <xsd:element ref="ns2:MediaLengthInSecond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_Flow_SignoffStatus" minOccurs="0"/>
                <xsd:element ref="ns2:Opmerking" minOccurs="0"/>
                <xsd:element ref="ns2:ClientCRM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5f0b037-9c43-48df-943c-975d73dd242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Adviseur" ma:index="14" nillable="true" ma:displayName="Adviseur" ma:format="Dropdown" ma:list="UserInfo" ma:SharePointGroup="0" ma:internalName="Adviseur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6" nillable="true" ma:displayName="Tags" ma:internalName="MediaServiceAutoTags" ma:readOnly="true">
      <xsd:simpleType>
        <xsd:restriction base="dms:Text"/>
      </xsd:simpleType>
    </xsd:element>
    <xsd:element name="MediaLengthInSeconds" ma:index="17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CR" ma:index="18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9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20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21" nillable="true" ma:displayName="Location" ma:internalName="MediaServiceLocation" ma:readOnly="true">
      <xsd:simpleType>
        <xsd:restriction base="dms:Text"/>
      </xsd:simpleType>
    </xsd:element>
    <xsd:element name="lcf76f155ced4ddcb4097134ff3c332f" ma:index="23" nillable="true" ma:taxonomy="true" ma:internalName="lcf76f155ced4ddcb4097134ff3c332f" ma:taxonomyFieldName="MediaServiceImageTags" ma:displayName="Afbeeldingtags" ma:readOnly="false" ma:fieldId="{5cf76f15-5ced-4ddc-b409-7134ff3c332f}" ma:taxonomyMulti="true" ma:sspId="5ec99919-4982-4388-8a64-83a11d2ca210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5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_Flow_SignoffStatus" ma:index="26" nillable="true" ma:displayName="Afmeldingsstatus" ma:internalName="Afmeldingsstatus">
      <xsd:simpleType>
        <xsd:restriction base="dms:Text"/>
      </xsd:simpleType>
    </xsd:element>
    <xsd:element name="Opmerking" ma:index="27" nillable="true" ma:displayName="Opmerking" ma:format="Dropdown" ma:internalName="Opmerking">
      <xsd:simpleType>
        <xsd:restriction base="dms:Text">
          <xsd:maxLength value="255"/>
        </xsd:restriction>
      </xsd:simpleType>
    </xsd:element>
    <xsd:element name="ClientCRM" ma:index="28" nillable="true" ma:displayName="Client CRM" ma:format="Hyperlink" ma:internalName="ClientCRM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MediaServiceSearchProperties" ma:index="29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6c1907a-5ebe-45c1-8ff6-4f32057887ab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4" nillable="true" ma:displayName="Taxonomy Catch All Column" ma:hidden="true" ma:list="{0e1f2b7a-10f6-404d-91db-8619c9d347b9}" ma:internalName="TaxCatchAll" ma:showField="CatchAllData" ma:web="06c1907a-5ebe-45c1-8ff6-4f32057887ab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Flow_SignoffStatus xmlns="55f0b037-9c43-48df-943c-975d73dd2425" xsi:nil="true"/>
    <Adviseur xmlns="55f0b037-9c43-48df-943c-975d73dd2425">
      <UserInfo>
        <DisplayName/>
        <AccountId xsi:nil="true"/>
        <AccountType/>
      </UserInfo>
    </Adviseur>
    <TaxCatchAll xmlns="06c1907a-5ebe-45c1-8ff6-4f32057887ab" xsi:nil="true"/>
    <lcf76f155ced4ddcb4097134ff3c332f xmlns="55f0b037-9c43-48df-943c-975d73dd2425">
      <Terms xmlns="http://schemas.microsoft.com/office/infopath/2007/PartnerControls"/>
    </lcf76f155ced4ddcb4097134ff3c332f>
    <Opmerking xmlns="55f0b037-9c43-48df-943c-975d73dd2425" xsi:nil="true"/>
    <ClientCRM xmlns="55f0b037-9c43-48df-943c-975d73dd2425">
      <Url xsi:nil="true"/>
      <Description xsi:nil="true"/>
    </ClientCRM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B5E76593-6598-4C34-8A04-17DC4EF0087B}"/>
</file>

<file path=customXml/itemProps2.xml><?xml version="1.0" encoding="utf-8"?>
<ds:datastoreItem xmlns:ds="http://schemas.openxmlformats.org/officeDocument/2006/customXml" ds:itemID="{92F034A6-BEDF-4663-AB8E-10ED72DBC8F9}">
  <ds:schemaRefs>
    <ds:schemaRef ds:uri="06c1907a-5ebe-45c1-8ff6-4f32057887ab"/>
    <ds:schemaRef ds:uri="55f0b037-9c43-48df-943c-975d73dd2425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EC930739-9409-4A71-8FC0-B60AD6FF0606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Application>Microsoft Office PowerPoint</Application>
  <PresentationFormat>Widescreen</PresentationFormat>
  <Slides>30</Slides>
  <Notes>10</Notes>
  <HiddenSlides>0</Hidden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1" baseType="lpstr">
      <vt:lpstr>Kantoorthema</vt:lpstr>
      <vt:lpstr>PowerPoint Presentation</vt:lpstr>
      <vt:lpstr>De internationale (gast)medewerker </vt:lpstr>
      <vt:lpstr>Agenda</vt:lpstr>
      <vt:lpstr>WCFVweetje</vt:lpstr>
      <vt:lpstr>Geschiedenis</vt:lpstr>
      <vt:lpstr>Services</vt:lpstr>
      <vt:lpstr>Wie moeten er worden aangemeld bij WCFV?</vt:lpstr>
      <vt:lpstr>Doelgroepen WCFV</vt:lpstr>
      <vt:lpstr>Immigratie services voor WUR</vt:lpstr>
      <vt:lpstr>Immigratie wetgeving</vt:lpstr>
      <vt:lpstr>Wet arbeid vreemdelingen</vt:lpstr>
      <vt:lpstr>Verblijfsvergunning</vt:lpstr>
      <vt:lpstr>Voorbeeldcasus #1</vt:lpstr>
      <vt:lpstr>PowerPoint Presentation</vt:lpstr>
      <vt:lpstr>Voorbeeldcasus #2</vt:lpstr>
      <vt:lpstr>PowerPoint Presentation</vt:lpstr>
      <vt:lpstr>WCFV op intranet</vt:lpstr>
      <vt:lpstr>Aanmelden</vt:lpstr>
      <vt:lpstr>Voorbeeldcasus #3</vt:lpstr>
      <vt:lpstr>Actualiteiten</vt:lpstr>
      <vt:lpstr>Actualiteiten</vt:lpstr>
      <vt:lpstr>Dual Career Program </vt:lpstr>
      <vt:lpstr>Schooling Program </vt:lpstr>
      <vt:lpstr>Home Search Program </vt:lpstr>
      <vt:lpstr>Contact</vt:lpstr>
      <vt:lpstr>Vragen?</vt:lpstr>
      <vt:lpstr>Bedankt voor jullie aandacht!</vt:lpstr>
      <vt:lpstr>PowerPoint Presentation</vt:lpstr>
      <vt:lpstr>PowerPoint Presentation</vt:lpstr>
      <vt:lpstr>PowerPoint Presentation</vt:lpstr>
    </vt:vector>
  </TitlesOfParts>
  <Company>Wageningen University and Research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 internationale (gast) medewerker </dc:title>
  <dc:creator>Boer, Bas de | Welcome Center Food Valley</dc:creator>
  <cp:revision>1</cp:revision>
  <dcterms:created xsi:type="dcterms:W3CDTF">2023-09-29T08:16:57Z</dcterms:created>
  <dcterms:modified xsi:type="dcterms:W3CDTF">2024-05-10T09:19:56Z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0x01010003F02D6840874147AF0ADE098B7890B1</vt:lpwstr>
  </property>
  <property fmtid="{D5CDD505-2E9C-101B-9397-08002B2CF9AE}" pid="3" name="MediaServiceImageTags">
    <vt:lpwstr/>
  </property>
</Properties>
</file>